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57" r:id="rId6"/>
    <p:sldId id="258" r:id="rId7"/>
    <p:sldId id="259" r:id="rId8"/>
    <p:sldId id="260" r:id="rId9"/>
    <p:sldId id="261" r:id="rId10"/>
    <p:sldId id="262" r:id="rId11"/>
    <p:sldId id="263"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20" name="19 Marcador de pie de página"/>
          <p:cNvSpPr>
            <a:spLocks noGrp="1"/>
          </p:cNvSpPr>
          <p:nvPr>
            <p:ph type="ftr" sz="quarter" idx="11"/>
          </p:nvPr>
        </p:nvSpPr>
        <p:spPr/>
        <p:txBody>
          <a:bodyPr/>
          <a:lstStyle>
            <a:extLst/>
          </a:lstStyle>
          <a:p>
            <a:endParaRPr lang="es-MX"/>
          </a:p>
        </p:txBody>
      </p:sp>
      <p:sp>
        <p:nvSpPr>
          <p:cNvPr id="10" name="9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2107E8A3-0EB6-44C3-953D-B8B2A74D5C07}" type="datetimeFigureOut">
              <a:rPr lang="es-MX" smtClean="0"/>
              <a:pPr/>
              <a:t>23/08/2010</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BDC79C45-F05E-4C4D-B1D0-24142AEB5F02}" type="slidenum">
              <a:rPr lang="es-MX" smtClean="0"/>
              <a:pPr/>
              <a:t>‹Nº›</a:t>
            </a:fld>
            <a:endParaRPr lang="es-MX"/>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107E8A3-0EB6-44C3-953D-B8B2A74D5C07}" type="datetimeFigureOut">
              <a:rPr lang="es-MX" smtClean="0"/>
              <a:pPr/>
              <a:t>23/08/2010</a:t>
            </a:fld>
            <a:endParaRPr lang="es-MX"/>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DC79C45-F05E-4C4D-B1D0-24142AEB5F02}" type="slidenum">
              <a:rPr lang="es-MX" smtClean="0"/>
              <a:pPr/>
              <a:t>‹Nº›</a:t>
            </a:fld>
            <a:endParaRPr lang="es-MX"/>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Clase 1</a:t>
            </a:r>
            <a:endParaRPr lang="es-MX" dirty="0"/>
          </a:p>
        </p:txBody>
      </p:sp>
      <p:sp>
        <p:nvSpPr>
          <p:cNvPr id="3" name="2 Subtítulo"/>
          <p:cNvSpPr>
            <a:spLocks noGrp="1"/>
          </p:cNvSpPr>
          <p:nvPr>
            <p:ph type="subTitle" idx="1"/>
          </p:nvPr>
        </p:nvSpPr>
        <p:spPr>
          <a:xfrm>
            <a:off x="1432560" y="2571744"/>
            <a:ext cx="7406640" cy="1030920"/>
          </a:xfrm>
        </p:spPr>
        <p:txBody>
          <a:bodyPr/>
          <a:lstStyle/>
          <a:p>
            <a:r>
              <a:rPr lang="es-ES" dirty="0" smtClean="0"/>
              <a:t>M.C Pedro Bello López</a:t>
            </a:r>
            <a:endParaRPr lang="es-MX" dirty="0"/>
          </a:p>
        </p:txBody>
      </p:sp>
      <p:pic>
        <p:nvPicPr>
          <p:cNvPr id="21505" name="Picture 1"/>
          <p:cNvPicPr>
            <a:picLocks noChangeAspect="1" noChangeArrowheads="1"/>
          </p:cNvPicPr>
          <p:nvPr/>
        </p:nvPicPr>
        <p:blipFill>
          <a:blip r:embed="rId2"/>
          <a:srcRect/>
          <a:stretch>
            <a:fillRect/>
          </a:stretch>
        </p:blipFill>
        <p:spPr bwMode="auto">
          <a:xfrm>
            <a:off x="1066800" y="3324225"/>
            <a:ext cx="7010400" cy="20955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Clases</a:t>
            </a:r>
            <a:endParaRPr lang="es-MX" dirty="0"/>
          </a:p>
        </p:txBody>
      </p:sp>
      <p:pic>
        <p:nvPicPr>
          <p:cNvPr id="5122" name="Picture 2"/>
          <p:cNvPicPr>
            <a:picLocks noGrp="1" noChangeAspect="1" noChangeArrowheads="1"/>
          </p:cNvPicPr>
          <p:nvPr>
            <p:ph idx="1"/>
          </p:nvPr>
        </p:nvPicPr>
        <p:blipFill>
          <a:blip r:embed="rId2"/>
          <a:srcRect/>
          <a:stretch>
            <a:fillRect/>
          </a:stretch>
        </p:blipFill>
        <p:spPr bwMode="auto">
          <a:xfrm>
            <a:off x="1679575" y="1671637"/>
            <a:ext cx="7010400" cy="43529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Ejercicios</a:t>
            </a:r>
            <a:endParaRPr lang="es-MX" dirty="0"/>
          </a:p>
        </p:txBody>
      </p:sp>
      <p:sp>
        <p:nvSpPr>
          <p:cNvPr id="3" name="2 Marcador de contenido"/>
          <p:cNvSpPr>
            <a:spLocks noGrp="1"/>
          </p:cNvSpPr>
          <p:nvPr>
            <p:ph idx="1"/>
          </p:nvPr>
        </p:nvSpPr>
        <p:spPr/>
        <p:txBody>
          <a:bodyPr>
            <a:normAutofit fontScale="92500" lnSpcReduction="10000"/>
          </a:bodyPr>
          <a:lstStyle/>
          <a:p>
            <a:r>
              <a:rPr lang="es-ES" dirty="0" smtClean="0"/>
              <a:t>Se desea modelar un programa orientado a objetos que manipule las </a:t>
            </a:r>
            <a:r>
              <a:rPr lang="es-ES" dirty="0" smtClean="0"/>
              <a:t>operaciones: agrega un elemento al </a:t>
            </a:r>
            <a:r>
              <a:rPr lang="es-ES" dirty="0" err="1" smtClean="0"/>
              <a:t>conjunto,elimina</a:t>
            </a:r>
            <a:r>
              <a:rPr lang="es-ES" dirty="0" smtClean="0"/>
              <a:t> un elemento, muestra los elementos y la unión </a:t>
            </a:r>
            <a:r>
              <a:rPr lang="es-ES" dirty="0" smtClean="0"/>
              <a:t>e intersección entre conjuntos:</a:t>
            </a:r>
          </a:p>
          <a:p>
            <a:r>
              <a:rPr lang="es-ES" dirty="0" smtClean="0"/>
              <a:t>Describir la clase usando la notación UML</a:t>
            </a:r>
          </a:p>
          <a:p>
            <a:pPr lvl="1"/>
            <a:r>
              <a:rPr lang="es-ES" dirty="0" smtClean="0"/>
              <a:t>Describir los atributos (tipo de datos) </a:t>
            </a:r>
          </a:p>
          <a:p>
            <a:pPr lvl="1"/>
            <a:r>
              <a:rPr lang="es-ES" dirty="0" smtClean="0"/>
              <a:t>Describir los métodos que incluyan parámetros</a:t>
            </a:r>
          </a:p>
          <a:p>
            <a:pPr lvl="1"/>
            <a:r>
              <a:rPr lang="es-ES" dirty="0" smtClean="0"/>
              <a:t>Elaborar el pseudocódigo o diagrama de flujo de cada uno de los métodos incluidos en la definición de la clase.</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Abstraccion</a:t>
            </a:r>
            <a:endParaRPr lang="es-MX" dirty="0"/>
          </a:p>
        </p:txBody>
      </p:sp>
      <p:sp>
        <p:nvSpPr>
          <p:cNvPr id="3" name="2 Marcador de contenido"/>
          <p:cNvSpPr>
            <a:spLocks noGrp="1"/>
          </p:cNvSpPr>
          <p:nvPr>
            <p:ph idx="1"/>
          </p:nvPr>
        </p:nvSpPr>
        <p:spPr>
          <a:xfrm>
            <a:off x="1435608" y="1447800"/>
            <a:ext cx="7498080" cy="2624142"/>
          </a:xfrm>
        </p:spPr>
        <p:txBody>
          <a:bodyPr>
            <a:normAutofit lnSpcReduction="10000"/>
          </a:bodyPr>
          <a:lstStyle/>
          <a:p>
            <a:r>
              <a:rPr lang="es-MX" dirty="0" smtClean="0"/>
              <a:t>Abstracción: Representación de las características esenciales de un objeto o entidad.</a:t>
            </a:r>
          </a:p>
          <a:p>
            <a:r>
              <a:rPr lang="es-MX" dirty="0" smtClean="0"/>
              <a:t>Abstraer: Dar nombre a las cosas.</a:t>
            </a:r>
          </a:p>
          <a:p>
            <a:r>
              <a:rPr lang="es-MX" dirty="0" smtClean="0"/>
              <a:t>Referenciar: Hacer uso del nombre.</a:t>
            </a:r>
            <a:endParaRPr lang="en-US" dirty="0" smtClean="0"/>
          </a:p>
          <a:p>
            <a:endParaRPr lang="es-MX" dirty="0"/>
          </a:p>
        </p:txBody>
      </p:sp>
      <p:pic>
        <p:nvPicPr>
          <p:cNvPr id="6147" name="Picture 3"/>
          <p:cNvPicPr>
            <a:picLocks noChangeAspect="1" noChangeArrowheads="1"/>
          </p:cNvPicPr>
          <p:nvPr/>
        </p:nvPicPr>
        <p:blipFill>
          <a:blip r:embed="rId2"/>
          <a:srcRect/>
          <a:stretch>
            <a:fillRect/>
          </a:stretch>
        </p:blipFill>
        <p:spPr bwMode="auto">
          <a:xfrm>
            <a:off x="1276376" y="1142984"/>
            <a:ext cx="7010400" cy="20955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27" descr="poo1"/>
          <p:cNvPicPr>
            <a:picLocks noGrp="1" noChangeAspect="1" noChangeArrowheads="1"/>
          </p:cNvPicPr>
          <p:nvPr>
            <p:ph idx="1"/>
          </p:nvPr>
        </p:nvPicPr>
        <p:blipFill>
          <a:blip r:embed="rId2">
            <a:clrChange>
              <a:clrFrom>
                <a:srgbClr val="FFFFFF"/>
              </a:clrFrom>
              <a:clrTo>
                <a:srgbClr val="FFFFFF">
                  <a:alpha val="0"/>
                </a:srgbClr>
              </a:clrTo>
            </a:clrChange>
          </a:blip>
          <a:srcRect/>
          <a:stretch>
            <a:fillRect/>
          </a:stretch>
        </p:blipFill>
        <p:spPr bwMode="auto">
          <a:xfrm>
            <a:off x="835336" y="785794"/>
            <a:ext cx="7758622" cy="546260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Porque es importante la abstracción</a:t>
            </a:r>
            <a:endParaRPr lang="es-MX" dirty="0"/>
          </a:p>
        </p:txBody>
      </p:sp>
      <p:sp>
        <p:nvSpPr>
          <p:cNvPr id="3" name="2 Marcador de contenido"/>
          <p:cNvSpPr>
            <a:spLocks noGrp="1"/>
          </p:cNvSpPr>
          <p:nvPr>
            <p:ph idx="1"/>
          </p:nvPr>
        </p:nvSpPr>
        <p:spPr/>
        <p:txBody>
          <a:bodyPr>
            <a:normAutofit/>
          </a:bodyPr>
          <a:lstStyle/>
          <a:p>
            <a:pPr algn="just"/>
            <a:r>
              <a:rPr lang="es-ES" sz="2800" dirty="0" smtClean="0">
                <a:latin typeface="Arial Unicode MS" pitchFamily="34" charset="-128"/>
                <a:ea typeface="Arial Unicode MS" pitchFamily="34" charset="-128"/>
                <a:cs typeface="Arial Unicode MS" pitchFamily="34" charset="-128"/>
              </a:rPr>
              <a:t>El proceso de abstracción, debe convertirse en una habilidad para quien estudie una carrera relacionada con la computación. La capacidad de modelar una realidad por medio de herramientas computacionales requiere necesariamente de hacer continuas abstracciones, por lo que es vital conocer metodologías que desarrollen esta habilidad.</a:t>
            </a:r>
          </a:p>
          <a:p>
            <a:endParaRPr lang="es-MX" dirty="0"/>
          </a:p>
        </p:txBody>
      </p:sp>
      <p:pic>
        <p:nvPicPr>
          <p:cNvPr id="4" name="Picture 3"/>
          <p:cNvPicPr>
            <a:picLocks noChangeAspect="1" noChangeArrowheads="1"/>
          </p:cNvPicPr>
          <p:nvPr/>
        </p:nvPicPr>
        <p:blipFill>
          <a:blip r:embed="rId2"/>
          <a:srcRect/>
          <a:stretch>
            <a:fillRect/>
          </a:stretch>
        </p:blipFill>
        <p:spPr bwMode="auto">
          <a:xfrm>
            <a:off x="1490690" y="1142984"/>
            <a:ext cx="7010400" cy="20955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solidFill>
                  <a:schemeClr val="tx2"/>
                </a:solidFill>
              </a:rPr>
              <a:t>Qué es la Programación Orientada a Objetos</a:t>
            </a:r>
            <a:endParaRPr lang="es-MX" sz="2800" dirty="0">
              <a:solidFill>
                <a:schemeClr val="tx2"/>
              </a:solidFill>
            </a:endParaRPr>
          </a:p>
        </p:txBody>
      </p:sp>
      <p:sp>
        <p:nvSpPr>
          <p:cNvPr id="3" name="2 Marcador de contenido"/>
          <p:cNvSpPr>
            <a:spLocks noGrp="1"/>
          </p:cNvSpPr>
          <p:nvPr>
            <p:ph idx="1"/>
          </p:nvPr>
        </p:nvSpPr>
        <p:spPr>
          <a:xfrm>
            <a:off x="1435608" y="1447800"/>
            <a:ext cx="7498080" cy="5053034"/>
          </a:xfrm>
        </p:spPr>
        <p:txBody>
          <a:bodyPr>
            <a:normAutofit fontScale="70000" lnSpcReduction="20000"/>
          </a:bodyPr>
          <a:lstStyle/>
          <a:p>
            <a:pPr algn="ctr">
              <a:buNone/>
            </a:pPr>
            <a:r>
              <a:rPr lang="es-MX" b="1" dirty="0" smtClean="0">
                <a:solidFill>
                  <a:schemeClr val="accent2">
                    <a:lumMod val="50000"/>
                  </a:schemeClr>
                </a:solidFill>
              </a:rPr>
              <a:t>Organización </a:t>
            </a:r>
            <a:r>
              <a:rPr lang="es-MX" b="1" dirty="0">
                <a:solidFill>
                  <a:schemeClr val="accent2">
                    <a:lumMod val="50000"/>
                  </a:schemeClr>
                </a:solidFill>
              </a:rPr>
              <a:t>de los programas de manera </a:t>
            </a:r>
            <a:r>
              <a:rPr lang="es-MX" b="1" dirty="0" smtClean="0">
                <a:solidFill>
                  <a:schemeClr val="accent2">
                    <a:lumMod val="50000"/>
                  </a:schemeClr>
                </a:solidFill>
              </a:rPr>
              <a:t>que representan </a:t>
            </a:r>
            <a:r>
              <a:rPr lang="es-MX" b="1" dirty="0">
                <a:solidFill>
                  <a:schemeClr val="accent2">
                    <a:lumMod val="50000"/>
                  </a:schemeClr>
                </a:solidFill>
              </a:rPr>
              <a:t>la interacción de las cosas en el mundo </a:t>
            </a:r>
            <a:r>
              <a:rPr lang="es-MX" b="1" dirty="0" smtClean="0">
                <a:solidFill>
                  <a:schemeClr val="accent2">
                    <a:lumMod val="50000"/>
                  </a:schemeClr>
                </a:solidFill>
              </a:rPr>
              <a:t>real</a:t>
            </a:r>
          </a:p>
          <a:p>
            <a:pPr>
              <a:buNone/>
            </a:pPr>
            <a:endParaRPr lang="es-MX" dirty="0">
              <a:solidFill>
                <a:srgbClr val="FF0000"/>
              </a:solidFill>
            </a:endParaRPr>
          </a:p>
          <a:p>
            <a:pPr>
              <a:buFont typeface="Wingdings" pitchFamily="2" charset="2"/>
              <a:buChar char="Ø"/>
            </a:pPr>
            <a:r>
              <a:rPr lang="es-MX" dirty="0" smtClean="0"/>
              <a:t>Un </a:t>
            </a:r>
            <a:r>
              <a:rPr lang="es-MX" dirty="0"/>
              <a:t>programa consta de un conjunto de objetos</a:t>
            </a:r>
          </a:p>
          <a:p>
            <a:pPr>
              <a:buFont typeface="Wingdings" pitchFamily="2" charset="2"/>
              <a:buChar char="Ø"/>
            </a:pPr>
            <a:r>
              <a:rPr lang="es-MX" dirty="0" smtClean="0"/>
              <a:t>Los </a:t>
            </a:r>
            <a:r>
              <a:rPr lang="es-MX" dirty="0"/>
              <a:t>objetos son abstracciones de cosas del mundo real</a:t>
            </a:r>
          </a:p>
          <a:p>
            <a:pPr>
              <a:buFont typeface="Wingdings" pitchFamily="2" charset="2"/>
              <a:buChar char="Ø"/>
            </a:pPr>
            <a:r>
              <a:rPr lang="es-MX" dirty="0" smtClean="0"/>
              <a:t>Nos </a:t>
            </a:r>
            <a:r>
              <a:rPr lang="es-MX" dirty="0"/>
              <a:t>interesa qué se puede hacer con los objetos más </a:t>
            </a:r>
            <a:r>
              <a:rPr lang="es-MX" dirty="0" smtClean="0"/>
              <a:t>que cómo </a:t>
            </a:r>
            <a:r>
              <a:rPr lang="es-MX" dirty="0"/>
              <a:t>se hace</a:t>
            </a:r>
          </a:p>
          <a:p>
            <a:pPr>
              <a:buFont typeface="Wingdings" pitchFamily="2" charset="2"/>
              <a:buChar char="Ø"/>
            </a:pPr>
            <a:r>
              <a:rPr lang="es-MX" dirty="0" smtClean="0"/>
              <a:t>Cada </a:t>
            </a:r>
            <a:r>
              <a:rPr lang="es-MX" dirty="0"/>
              <a:t>objeto es responsable de unas tareas</a:t>
            </a:r>
          </a:p>
          <a:p>
            <a:pPr>
              <a:buFont typeface="Wingdings" pitchFamily="2" charset="2"/>
              <a:buChar char="Ø"/>
            </a:pPr>
            <a:r>
              <a:rPr lang="es-MX" dirty="0" smtClean="0"/>
              <a:t>Los </a:t>
            </a:r>
            <a:r>
              <a:rPr lang="es-MX" dirty="0"/>
              <a:t>objetos interactúan entre sí por medio de mensajes</a:t>
            </a:r>
          </a:p>
          <a:p>
            <a:pPr>
              <a:buFont typeface="Wingdings" pitchFamily="2" charset="2"/>
              <a:buChar char="Ø"/>
            </a:pPr>
            <a:r>
              <a:rPr lang="es-MX" dirty="0" smtClean="0"/>
              <a:t>Cada </a:t>
            </a:r>
            <a:r>
              <a:rPr lang="es-MX" dirty="0"/>
              <a:t>objeto es un ejemplar de una clase</a:t>
            </a:r>
          </a:p>
          <a:p>
            <a:pPr>
              <a:buFont typeface="Wingdings" pitchFamily="2" charset="2"/>
              <a:buChar char="Ø"/>
            </a:pPr>
            <a:r>
              <a:rPr lang="es-MX" dirty="0" smtClean="0"/>
              <a:t>Las </a:t>
            </a:r>
            <a:r>
              <a:rPr lang="es-MX" dirty="0"/>
              <a:t>clases se pueden organizar en una jerarquía de herencia</a:t>
            </a:r>
          </a:p>
          <a:p>
            <a:pPr>
              <a:buNone/>
            </a:pPr>
            <a:endParaRPr lang="es-MX" i="1" dirty="0" smtClean="0">
              <a:solidFill>
                <a:srgbClr val="FF0000"/>
              </a:solidFill>
            </a:endParaRPr>
          </a:p>
          <a:p>
            <a:pPr algn="ctr">
              <a:buNone/>
            </a:pPr>
            <a:r>
              <a:rPr lang="es-MX" b="1" i="1" dirty="0" smtClean="0">
                <a:solidFill>
                  <a:schemeClr val="accent2">
                    <a:lumMod val="50000"/>
                  </a:schemeClr>
                </a:solidFill>
              </a:rPr>
              <a:t>La </a:t>
            </a:r>
            <a:r>
              <a:rPr lang="es-MX" b="1" i="1" dirty="0">
                <a:solidFill>
                  <a:schemeClr val="accent2">
                    <a:lumMod val="50000"/>
                  </a:schemeClr>
                </a:solidFill>
              </a:rPr>
              <a:t>programación OO es una simulación de </a:t>
            </a:r>
            <a:r>
              <a:rPr lang="es-MX" b="1" i="1" dirty="0" smtClean="0">
                <a:solidFill>
                  <a:schemeClr val="accent2">
                    <a:lumMod val="50000"/>
                  </a:schemeClr>
                </a:solidFill>
              </a:rPr>
              <a:t>un modelo </a:t>
            </a:r>
            <a:r>
              <a:rPr lang="es-MX" b="1" i="1" dirty="0">
                <a:solidFill>
                  <a:schemeClr val="accent2">
                    <a:lumMod val="50000"/>
                  </a:schemeClr>
                </a:solidFill>
              </a:rPr>
              <a:t>del </a:t>
            </a:r>
            <a:r>
              <a:rPr lang="es-MX" b="1" i="1" dirty="0" smtClean="0">
                <a:solidFill>
                  <a:schemeClr val="accent2">
                    <a:lumMod val="50000"/>
                  </a:schemeClr>
                </a:solidFill>
              </a:rPr>
              <a:t>universo</a:t>
            </a:r>
            <a:endParaRPr lang="es-MX" b="1" i="1" dirty="0">
              <a:solidFill>
                <a:schemeClr val="accent2">
                  <a:lumMod val="50000"/>
                </a:schemeClr>
              </a:solidFill>
            </a:endParaRPr>
          </a:p>
        </p:txBody>
      </p:sp>
      <p:pic>
        <p:nvPicPr>
          <p:cNvPr id="20481" name="Picture 1"/>
          <p:cNvPicPr>
            <a:picLocks noChangeAspect="1" noChangeArrowheads="1"/>
          </p:cNvPicPr>
          <p:nvPr/>
        </p:nvPicPr>
        <p:blipFill>
          <a:blip r:embed="rId2"/>
          <a:srcRect/>
          <a:stretch>
            <a:fillRect/>
          </a:stretch>
        </p:blipFill>
        <p:spPr bwMode="auto">
          <a:xfrm>
            <a:off x="1490690" y="1214422"/>
            <a:ext cx="7010400" cy="2095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Objetos</a:t>
            </a:r>
            <a:endParaRPr lang="es-MX" dirty="0"/>
          </a:p>
        </p:txBody>
      </p:sp>
      <p:sp>
        <p:nvSpPr>
          <p:cNvPr id="5" name="4 Marcador de contenido"/>
          <p:cNvSpPr>
            <a:spLocks noGrp="1"/>
          </p:cNvSpPr>
          <p:nvPr>
            <p:ph idx="1"/>
          </p:nvPr>
        </p:nvSpPr>
        <p:spPr/>
        <p:txBody>
          <a:bodyPr/>
          <a:lstStyle/>
          <a:p>
            <a:endParaRPr lang="es-MX"/>
          </a:p>
        </p:txBody>
      </p:sp>
      <p:pic>
        <p:nvPicPr>
          <p:cNvPr id="1027" name="Picture 3"/>
          <p:cNvPicPr>
            <a:picLocks noChangeAspect="1" noChangeArrowheads="1"/>
          </p:cNvPicPr>
          <p:nvPr/>
        </p:nvPicPr>
        <p:blipFill>
          <a:blip r:embed="rId2"/>
          <a:srcRect/>
          <a:stretch>
            <a:fillRect/>
          </a:stretch>
        </p:blipFill>
        <p:spPr bwMode="auto">
          <a:xfrm>
            <a:off x="1114425" y="1214438"/>
            <a:ext cx="7695922" cy="492920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Atributos</a:t>
            </a:r>
            <a:endParaRPr lang="es-MX" dirty="0"/>
          </a:p>
        </p:txBody>
      </p:sp>
      <p:pic>
        <p:nvPicPr>
          <p:cNvPr id="2050" name="Picture 2"/>
          <p:cNvPicPr>
            <a:picLocks noGrp="1" noChangeAspect="1" noChangeArrowheads="1"/>
          </p:cNvPicPr>
          <p:nvPr>
            <p:ph idx="1"/>
          </p:nvPr>
        </p:nvPicPr>
        <p:blipFill>
          <a:blip r:embed="rId2"/>
          <a:srcRect/>
          <a:stretch>
            <a:fillRect/>
          </a:stretch>
        </p:blipFill>
        <p:spPr bwMode="auto">
          <a:xfrm>
            <a:off x="1679575" y="1652587"/>
            <a:ext cx="7010400" cy="4391025"/>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Mensajes</a:t>
            </a:r>
            <a:endParaRPr lang="es-MX" dirty="0"/>
          </a:p>
        </p:txBody>
      </p:sp>
      <p:pic>
        <p:nvPicPr>
          <p:cNvPr id="3074" name="Picture 2"/>
          <p:cNvPicPr>
            <a:picLocks noGrp="1" noChangeAspect="1" noChangeArrowheads="1"/>
          </p:cNvPicPr>
          <p:nvPr>
            <p:ph idx="1"/>
          </p:nvPr>
        </p:nvPicPr>
        <p:blipFill>
          <a:blip r:embed="rId2"/>
          <a:srcRect/>
          <a:stretch>
            <a:fillRect/>
          </a:stretch>
        </p:blipFill>
        <p:spPr bwMode="auto">
          <a:xfrm>
            <a:off x="1770062" y="1785926"/>
            <a:ext cx="6829425" cy="435771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Métodos u operaciones</a:t>
            </a:r>
            <a:endParaRPr lang="es-MX" dirty="0"/>
          </a:p>
        </p:txBody>
      </p:sp>
      <p:pic>
        <p:nvPicPr>
          <p:cNvPr id="4098" name="Picture 2"/>
          <p:cNvPicPr>
            <a:picLocks noGrp="1" noChangeAspect="1" noChangeArrowheads="1"/>
          </p:cNvPicPr>
          <p:nvPr>
            <p:ph idx="1"/>
          </p:nvPr>
        </p:nvPicPr>
        <p:blipFill>
          <a:blip r:embed="rId2"/>
          <a:srcRect/>
          <a:stretch>
            <a:fillRect/>
          </a:stretch>
        </p:blipFill>
        <p:spPr bwMode="auto">
          <a:xfrm>
            <a:off x="1571605" y="1685925"/>
            <a:ext cx="7113608" cy="432435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34</TotalTime>
  <Words>272</Words>
  <Application>Microsoft Office PowerPoint</Application>
  <PresentationFormat>Presentación en pantalla (4:3)</PresentationFormat>
  <Paragraphs>31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Solsticio</vt:lpstr>
      <vt:lpstr>Clase 1</vt:lpstr>
      <vt:lpstr>Abstraccion</vt:lpstr>
      <vt:lpstr>Diapositiva 3</vt:lpstr>
      <vt:lpstr>Porque es importante la abstracción</vt:lpstr>
      <vt:lpstr>Qué es la Programación Orientada a Objetos</vt:lpstr>
      <vt:lpstr>Objetos</vt:lpstr>
      <vt:lpstr>Atributos</vt:lpstr>
      <vt:lpstr>Mensajes</vt:lpstr>
      <vt:lpstr>Métodos u operaciones</vt:lpstr>
      <vt:lpstr>Clases</vt:lpstr>
      <vt:lpstr>Ejercicios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7</cp:revision>
  <dcterms:created xsi:type="dcterms:W3CDTF">2010-01-15T21:35:55Z</dcterms:created>
  <dcterms:modified xsi:type="dcterms:W3CDTF">2010-08-23T15:11:02Z</dcterms:modified>
</cp:coreProperties>
</file>