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0" r:id="rId5"/>
    <p:sldId id="263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7993-2F4D-4BF2-B650-2640851CB567}" type="datetimeFigureOut">
              <a:rPr lang="es-MX" smtClean="0"/>
              <a:pPr/>
              <a:t>07/01/2022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imgres?imgurl=http://albertoguineablog.files.wordpress.com/2009/10/envision_g2016wa_lcd_monitor.jpg&amp;imgrefurl=http://albertoguineablog.wordpress.com/2009/10/05/&amp;usg=__a7fr4d24QuaiFV0jaBtaLUldCdc=&amp;h=400&amp;w=350&amp;sz=20&amp;hl=es&amp;start=3&amp;um=1&amp;itbs=1&amp;tbnid=5ii_iSEsQhk7lM:&amp;tbnh=124&amp;tbnw=109&amp;prev=/images?q=monitor&amp;um=1&amp;hl=es&amp;tbs=isch:1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85786" y="785794"/>
            <a:ext cx="7643866" cy="52864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1752600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Parte 2</a:t>
            </a:r>
            <a:endParaRPr lang="es-MX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71736" y="2183804"/>
            <a:ext cx="41109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Lenguaje  </a:t>
            </a:r>
            <a:r>
              <a:rPr lang="es-E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endParaRPr lang="es-MX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6309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Decisión Simple y Decisión doble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928662" y="3500438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 bien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500166" y="2214554"/>
            <a:ext cx="5286412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expresión)  sentencia;</a:t>
            </a:r>
            <a:endParaRPr lang="es-MX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500166" y="4429132"/>
            <a:ext cx="5357850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expresión)  sentencia;</a:t>
            </a:r>
          </a:p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</a:t>
            </a:r>
            <a:r>
              <a:rPr lang="es-E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else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sentencia;</a:t>
            </a:r>
            <a:endParaRPr lang="es-MX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2517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Ejemplo 3. </a:t>
            </a:r>
            <a:r>
              <a:rPr lang="es-ES" sz="3600" dirty="0" err="1" smtClean="0">
                <a:solidFill>
                  <a:srgbClr val="0070C0"/>
                </a:solidFill>
              </a:rPr>
              <a:t>if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000100" y="1428736"/>
            <a:ext cx="77153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/* Lee un numero y dice si es par o impar*/</a:t>
            </a:r>
          </a:p>
          <a:p>
            <a:endParaRPr lang="es-ES" sz="2400" dirty="0"/>
          </a:p>
          <a:p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&lt;</a:t>
            </a:r>
            <a:r>
              <a:rPr lang="es-ES" sz="2400" dirty="0" err="1" smtClean="0"/>
              <a:t>stdio.h</a:t>
            </a:r>
            <a:r>
              <a:rPr lang="es-ES" sz="2400" dirty="0" smtClean="0"/>
              <a:t>&gt;</a:t>
            </a:r>
          </a:p>
          <a:p>
            <a:endParaRPr lang="es-ES" sz="2400" dirty="0"/>
          </a:p>
          <a:p>
            <a:r>
              <a:rPr lang="es-ES" sz="2400" dirty="0" err="1"/>
              <a:t>v</a:t>
            </a:r>
            <a:r>
              <a:rPr lang="es-ES" sz="2400" dirty="0" err="1" smtClean="0"/>
              <a:t>oid</a:t>
            </a:r>
            <a:r>
              <a:rPr lang="es-ES" sz="2400" dirty="0" smtClean="0"/>
              <a:t> </a:t>
            </a:r>
            <a:r>
              <a:rPr lang="es-ES" sz="2400" dirty="0" err="1" smtClean="0"/>
              <a:t>main</a:t>
            </a:r>
            <a:r>
              <a:rPr lang="es-ES" sz="2400" dirty="0" smtClean="0"/>
              <a:t>()</a:t>
            </a:r>
          </a:p>
          <a:p>
            <a:r>
              <a:rPr lang="es-MX" sz="2400" dirty="0" smtClean="0"/>
              <a:t>{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int</a:t>
            </a:r>
            <a:r>
              <a:rPr lang="es-ES" sz="2400" dirty="0" smtClean="0"/>
              <a:t> numero;</a:t>
            </a:r>
          </a:p>
          <a:p>
            <a:r>
              <a:rPr lang="es-ES" sz="2400" dirty="0" smtClean="0"/>
              <a:t> 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(“Introduzca un numero: ”);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scanf</a:t>
            </a:r>
            <a:r>
              <a:rPr lang="es-ES" sz="2400" dirty="0" smtClean="0"/>
              <a:t>(“%</a:t>
            </a:r>
            <a:r>
              <a:rPr lang="es-ES" sz="2400" dirty="0" err="1" smtClean="0"/>
              <a:t>d”,&amp;numero</a:t>
            </a:r>
            <a:r>
              <a:rPr lang="es-ES" sz="2400" dirty="0" smtClean="0"/>
              <a:t>);</a:t>
            </a:r>
          </a:p>
          <a:p>
            <a:r>
              <a:rPr lang="es-ES" sz="2400" b="1" dirty="0"/>
              <a:t> 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if</a:t>
            </a:r>
            <a:r>
              <a:rPr lang="es-ES" sz="2400" b="1" dirty="0" smtClean="0"/>
              <a:t> ((numero %2) == 0)</a:t>
            </a:r>
          </a:p>
          <a:p>
            <a:r>
              <a:rPr lang="es-ES" sz="2400" dirty="0" smtClean="0"/>
              <a:t>      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(“El numero %d es  par \n “,numero);</a:t>
            </a:r>
          </a:p>
          <a:p>
            <a:r>
              <a:rPr lang="es-ES" sz="2400" dirty="0"/>
              <a:t> 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else</a:t>
            </a:r>
            <a:r>
              <a:rPr lang="es-ES" sz="2400" b="1" dirty="0" smtClean="0"/>
              <a:t> 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(“El numero %d es  impar \n “,numero);</a:t>
            </a:r>
          </a:p>
          <a:p>
            <a:r>
              <a:rPr lang="es-ES" sz="2400" dirty="0"/>
              <a:t>}</a:t>
            </a:r>
            <a:endParaRPr lang="es-MX" sz="2400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345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Decisión Múltiple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285852" y="2143116"/>
            <a:ext cx="6500858" cy="42862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s-E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variable) </a:t>
            </a:r>
          </a:p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{</a:t>
            </a:r>
          </a:p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case cte1 :  sentencia;</a:t>
            </a:r>
          </a:p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</a:t>
            </a:r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          break;</a:t>
            </a:r>
          </a:p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case cte2 :  sentencia;</a:t>
            </a:r>
          </a:p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break;</a:t>
            </a:r>
          </a:p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…</a:t>
            </a:r>
          </a:p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</a:p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default : sentencia;</a:t>
            </a:r>
          </a:p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}</a:t>
            </a:r>
            <a:endParaRPr lang="es-MX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12 Llamada ovalada"/>
          <p:cNvSpPr/>
          <p:nvPr/>
        </p:nvSpPr>
        <p:spPr>
          <a:xfrm>
            <a:off x="4000496" y="1285860"/>
            <a:ext cx="3071834" cy="642942"/>
          </a:xfrm>
          <a:prstGeom prst="wedgeEllipseCallout">
            <a:avLst>
              <a:gd name="adj1" fmla="val -67383"/>
              <a:gd name="adj2" fmla="val 862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Cte. Entera o Letra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3470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Ejemplo 4. </a:t>
            </a:r>
            <a:r>
              <a:rPr lang="es-ES" sz="3600" dirty="0" err="1" smtClean="0">
                <a:solidFill>
                  <a:srgbClr val="0070C0"/>
                </a:solidFill>
              </a:rPr>
              <a:t>switch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0185" y="1428736"/>
            <a:ext cx="450059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#</a:t>
            </a:r>
            <a:r>
              <a:rPr lang="es-ES" sz="2200" dirty="0" err="1" smtClean="0"/>
              <a:t>include</a:t>
            </a:r>
            <a:r>
              <a:rPr lang="es-ES" sz="2200" dirty="0" smtClean="0"/>
              <a:t> &lt;</a:t>
            </a:r>
            <a:r>
              <a:rPr lang="es-ES" sz="2200" dirty="0" err="1" smtClean="0"/>
              <a:t>stdio.h</a:t>
            </a:r>
            <a:r>
              <a:rPr lang="es-ES" sz="2200" dirty="0" smtClean="0"/>
              <a:t>&gt;</a:t>
            </a:r>
          </a:p>
          <a:p>
            <a:r>
              <a:rPr lang="es-ES" sz="2200" dirty="0" err="1" smtClean="0"/>
              <a:t>void</a:t>
            </a:r>
            <a:r>
              <a:rPr lang="es-ES" sz="2200" dirty="0" smtClean="0"/>
              <a:t> </a:t>
            </a:r>
            <a:r>
              <a:rPr lang="es-ES" sz="2200" dirty="0" err="1" smtClean="0"/>
              <a:t>main</a:t>
            </a:r>
            <a:r>
              <a:rPr lang="es-ES" sz="2200" dirty="0" smtClean="0"/>
              <a:t>()</a:t>
            </a:r>
          </a:p>
          <a:p>
            <a:r>
              <a:rPr lang="es-MX" sz="2200" dirty="0" smtClean="0"/>
              <a:t>{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</a:t>
            </a:r>
            <a:r>
              <a:rPr lang="es-ES" sz="2200" dirty="0" err="1" smtClean="0"/>
              <a:t>char</a:t>
            </a:r>
            <a:r>
              <a:rPr lang="es-ES" sz="2200" dirty="0" smtClean="0"/>
              <a:t> letra;</a:t>
            </a:r>
          </a:p>
          <a:p>
            <a:r>
              <a:rPr lang="es-ES" sz="2200" dirty="0" smtClean="0"/>
              <a:t> 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(“Introduzca una letra: ”);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</a:t>
            </a:r>
            <a:r>
              <a:rPr lang="es-ES" sz="2200" dirty="0" err="1" smtClean="0"/>
              <a:t>scanf</a:t>
            </a:r>
            <a:r>
              <a:rPr lang="es-ES" sz="2200" dirty="0" smtClean="0"/>
              <a:t>(“%</a:t>
            </a:r>
            <a:r>
              <a:rPr lang="es-ES" sz="2200" dirty="0" err="1"/>
              <a:t>c</a:t>
            </a:r>
            <a:r>
              <a:rPr lang="es-ES" sz="2200" dirty="0" err="1" smtClean="0"/>
              <a:t>”,&amp;letra</a:t>
            </a:r>
            <a:r>
              <a:rPr lang="es-ES" sz="2200" dirty="0" smtClean="0"/>
              <a:t>);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</a:t>
            </a:r>
            <a:r>
              <a:rPr lang="es-ES" sz="2200" dirty="0" err="1" smtClean="0"/>
              <a:t>switch</a:t>
            </a:r>
            <a:r>
              <a:rPr lang="es-ES" sz="2200" dirty="0" smtClean="0"/>
              <a:t>(letra)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{</a:t>
            </a:r>
          </a:p>
          <a:p>
            <a:r>
              <a:rPr lang="es-ES" sz="2200" b="1" dirty="0" smtClean="0"/>
              <a:t>      </a:t>
            </a:r>
            <a:r>
              <a:rPr lang="es-ES" sz="2200" dirty="0" smtClean="0"/>
              <a:t>case ‘a’: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    case ‘A’: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(“Vocal %c\</a:t>
            </a:r>
            <a:r>
              <a:rPr lang="es-ES" sz="2200" dirty="0" err="1" smtClean="0"/>
              <a:t>n”,letra</a:t>
            </a:r>
            <a:r>
              <a:rPr lang="es-ES" sz="2200" dirty="0" smtClean="0"/>
              <a:t>);</a:t>
            </a:r>
          </a:p>
          <a:p>
            <a:r>
              <a:rPr lang="es-ES" sz="2200" dirty="0" smtClean="0"/>
              <a:t>                       break;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    case ‘e’:</a:t>
            </a:r>
          </a:p>
          <a:p>
            <a:r>
              <a:rPr lang="es-ES" sz="2200" dirty="0" smtClean="0"/>
              <a:t>      case ‘E’: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(“Vocal %c\</a:t>
            </a:r>
            <a:r>
              <a:rPr lang="es-ES" sz="2200" dirty="0" err="1" smtClean="0"/>
              <a:t>n”,letra</a:t>
            </a:r>
            <a:r>
              <a:rPr lang="es-ES" sz="2200" dirty="0" smtClean="0"/>
              <a:t>);</a:t>
            </a:r>
          </a:p>
          <a:p>
            <a:r>
              <a:rPr lang="es-ES" sz="2200" dirty="0" smtClean="0"/>
              <a:t>                       break;</a:t>
            </a:r>
            <a:endParaRPr lang="es-MX" sz="2200" dirty="0" smtClean="0"/>
          </a:p>
          <a:p>
            <a:endParaRPr lang="es-ES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645601" y="1472464"/>
            <a:ext cx="50720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      </a:t>
            </a:r>
            <a:r>
              <a:rPr lang="es-ES" sz="2200" dirty="0" smtClean="0"/>
              <a:t>case ‘i’: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    case ‘I’: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(“Vocal %c\</a:t>
            </a:r>
            <a:r>
              <a:rPr lang="es-ES" sz="2200" dirty="0" err="1" smtClean="0"/>
              <a:t>n”,letra</a:t>
            </a:r>
            <a:r>
              <a:rPr lang="es-ES" sz="2200" dirty="0" smtClean="0"/>
              <a:t>);</a:t>
            </a:r>
          </a:p>
          <a:p>
            <a:r>
              <a:rPr lang="es-ES" sz="2200" dirty="0" smtClean="0"/>
              <a:t>                       break;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    case ‘o’:</a:t>
            </a:r>
          </a:p>
          <a:p>
            <a:r>
              <a:rPr lang="es-ES" sz="2200" dirty="0" smtClean="0"/>
              <a:t>      case ‘O’: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(“Vocal %c\</a:t>
            </a:r>
            <a:r>
              <a:rPr lang="es-ES" sz="2200" dirty="0" err="1" smtClean="0"/>
              <a:t>n”,letra</a:t>
            </a:r>
            <a:r>
              <a:rPr lang="es-ES" sz="2200" dirty="0" smtClean="0"/>
              <a:t>);</a:t>
            </a:r>
          </a:p>
          <a:p>
            <a:r>
              <a:rPr lang="es-ES" sz="2200" dirty="0" smtClean="0"/>
              <a:t>                       break;</a:t>
            </a:r>
          </a:p>
          <a:p>
            <a:r>
              <a:rPr lang="es-ES" sz="2200" dirty="0" smtClean="0"/>
              <a:t>      case ‘u’:</a:t>
            </a:r>
          </a:p>
          <a:p>
            <a:r>
              <a:rPr lang="es-ES" sz="2200" dirty="0" smtClean="0"/>
              <a:t>      case ‘U’: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(“Vocal %c\</a:t>
            </a:r>
            <a:r>
              <a:rPr lang="es-ES" sz="2200" dirty="0" err="1" smtClean="0"/>
              <a:t>n”,letra</a:t>
            </a:r>
            <a:r>
              <a:rPr lang="es-ES" sz="2200" dirty="0" smtClean="0"/>
              <a:t>);</a:t>
            </a:r>
          </a:p>
          <a:p>
            <a:r>
              <a:rPr lang="es-ES" sz="2200" dirty="0" smtClean="0"/>
              <a:t>                       break;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    default:</a:t>
            </a:r>
          </a:p>
          <a:p>
            <a:r>
              <a:rPr lang="es-ES" sz="2200" dirty="0"/>
              <a:t> </a:t>
            </a:r>
            <a:r>
              <a:rPr lang="es-ES" sz="2200" dirty="0" smtClean="0"/>
              <a:t>        </a:t>
            </a:r>
            <a:r>
              <a:rPr lang="es-ES" sz="2200" dirty="0" err="1" smtClean="0"/>
              <a:t>printf</a:t>
            </a:r>
            <a:r>
              <a:rPr lang="es-ES" sz="2200" dirty="0" smtClean="0"/>
              <a:t>(“Consonante %c \</a:t>
            </a:r>
            <a:r>
              <a:rPr lang="es-ES" sz="2200" dirty="0" err="1" smtClean="0"/>
              <a:t>n”,letra</a:t>
            </a:r>
            <a:r>
              <a:rPr lang="es-ES" sz="2200" dirty="0" smtClean="0"/>
              <a:t>);</a:t>
            </a:r>
          </a:p>
          <a:p>
            <a:r>
              <a:rPr lang="es-ES" sz="2200" dirty="0" smtClean="0"/>
              <a:t>    }</a:t>
            </a:r>
          </a:p>
          <a:p>
            <a:r>
              <a:rPr lang="es-ES" sz="2200" dirty="0"/>
              <a:t>}</a:t>
            </a:r>
            <a:endParaRPr lang="es-MX" sz="2200" dirty="0" smtClean="0"/>
          </a:p>
          <a:p>
            <a:endParaRPr lang="es-ES" dirty="0" smtClean="0"/>
          </a:p>
        </p:txBody>
      </p:sp>
      <p:cxnSp>
        <p:nvCxnSpPr>
          <p:cNvPr id="13" name="12 Conector recto"/>
          <p:cNvCxnSpPr/>
          <p:nvPr/>
        </p:nvCxnSpPr>
        <p:spPr>
          <a:xfrm rot="16200000" flipH="1">
            <a:off x="2250265" y="3893347"/>
            <a:ext cx="4643470" cy="0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5473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Estructura de un programa en C</a:t>
            </a:r>
            <a:endParaRPr lang="es-MX" sz="3200" dirty="0">
              <a:solidFill>
                <a:srgbClr val="0070C0"/>
              </a:solidFill>
            </a:endParaRPr>
          </a:p>
        </p:txBody>
      </p:sp>
      <p:graphicFrame>
        <p:nvGraphicFramePr>
          <p:cNvPr id="32" name="31 Tabla"/>
          <p:cNvGraphicFramePr>
            <a:graphicFrameLocks noGrp="1"/>
          </p:cNvGraphicFramePr>
          <p:nvPr/>
        </p:nvGraphicFramePr>
        <p:xfrm>
          <a:off x="642910" y="1571612"/>
          <a:ext cx="8229600" cy="4776661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I. Directivas del pre-procesador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#</a:t>
                      </a:r>
                      <a:r>
                        <a:rPr kumimoji="0" lang="es-ES" sz="28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include</a:t>
                      </a: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y #define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II. Declaración de Prototipos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(Declaración de funciones)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III. Declaración de variables globales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IV. Funciones definidas por el usuario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V. Función Principal </a:t>
                      </a:r>
                      <a:r>
                        <a:rPr kumimoji="0" lang="es-ES" sz="28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main</a:t>
                      </a: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( )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6087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rgbClr val="0070C0"/>
                </a:solidFill>
              </a:rPr>
              <a:t>P</a:t>
            </a:r>
            <a:r>
              <a:rPr lang="es-ES" sz="3600" dirty="0" smtClean="0">
                <a:solidFill>
                  <a:srgbClr val="0070C0"/>
                </a:solidFill>
              </a:rPr>
              <a:t>rimer programa en Lenguaje C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30894" y="1673240"/>
            <a:ext cx="67866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/* ejemplo 1. Programa </a:t>
            </a:r>
            <a:r>
              <a:rPr lang="es-ES" sz="2400" dirty="0" err="1" smtClean="0"/>
              <a:t>Docena.c</a:t>
            </a:r>
            <a:r>
              <a:rPr lang="es-ES" sz="2400" dirty="0" smtClean="0"/>
              <a:t> */</a:t>
            </a:r>
          </a:p>
          <a:p>
            <a:endParaRPr lang="es-ES" sz="2400" dirty="0"/>
          </a:p>
          <a:p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&lt;</a:t>
            </a:r>
            <a:r>
              <a:rPr lang="es-ES" sz="2400" dirty="0" err="1" smtClean="0"/>
              <a:t>stdio.h</a:t>
            </a:r>
            <a:r>
              <a:rPr lang="es-ES" sz="2400" dirty="0" smtClean="0"/>
              <a:t>&gt;</a:t>
            </a:r>
          </a:p>
          <a:p>
            <a:endParaRPr lang="es-ES" sz="2400" dirty="0"/>
          </a:p>
          <a:p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 err="1" smtClean="0"/>
              <a:t>main</a:t>
            </a:r>
            <a:r>
              <a:rPr lang="es-ES" sz="2400" dirty="0" smtClean="0"/>
              <a:t>()</a:t>
            </a:r>
          </a:p>
          <a:p>
            <a:r>
              <a:rPr lang="es-MX" sz="2400" dirty="0" smtClean="0"/>
              <a:t>{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int</a:t>
            </a:r>
            <a:r>
              <a:rPr lang="es-ES" sz="2400" dirty="0" smtClean="0"/>
              <a:t> docena;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docena = 12;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(“Una docena son %d unidades \n “, docena</a:t>
            </a:r>
            <a:r>
              <a:rPr lang="es-ES" sz="2400" dirty="0" smtClean="0"/>
              <a:t>);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/* </a:t>
            </a:r>
            <a:r>
              <a:rPr lang="es-ES" sz="2400" dirty="0" err="1" smtClean="0"/>
              <a:t>getchar</a:t>
            </a:r>
            <a:r>
              <a:rPr lang="es-ES" sz="2400" dirty="0" smtClean="0"/>
              <a:t>(); */</a:t>
            </a:r>
            <a:endParaRPr lang="es-ES" sz="2400" dirty="0" smtClean="0"/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return</a:t>
            </a:r>
            <a:r>
              <a:rPr lang="es-ES" sz="2400" dirty="0" smtClean="0"/>
              <a:t> 0;</a:t>
            </a:r>
            <a:endParaRPr lang="es-ES" sz="2400" dirty="0" smtClean="0"/>
          </a:p>
          <a:p>
            <a:r>
              <a:rPr lang="es-ES" sz="2400" dirty="0" smtClean="0"/>
              <a:t>}</a:t>
            </a:r>
            <a:endParaRPr lang="es-MX" sz="2400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5789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Como crear un programa en C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924336" y="2986517"/>
            <a:ext cx="1285884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Archivo fuente .c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1472" y="2071678"/>
            <a:ext cx="203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EDITAR el programa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286116" y="2000240"/>
            <a:ext cx="237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COMPILAR el programa</a:t>
            </a:r>
            <a:endParaRPr lang="es-MX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3143240" y="2986517"/>
            <a:ext cx="1285884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Archivo .</a:t>
            </a:r>
            <a:r>
              <a:rPr lang="es-ES" dirty="0" err="1" smtClean="0"/>
              <a:t>obj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143636" y="2071678"/>
            <a:ext cx="236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EJECUTAR el programa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000628" y="32584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LINKER</a:t>
            </a:r>
            <a:endParaRPr lang="es-MX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858016" y="2986517"/>
            <a:ext cx="1285884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Archivo .</a:t>
            </a:r>
            <a:r>
              <a:rPr lang="es-ES" dirty="0" err="1" smtClean="0"/>
              <a:t>exe</a:t>
            </a:r>
            <a:endParaRPr lang="es-MX" dirty="0"/>
          </a:p>
        </p:txBody>
      </p:sp>
      <p:sp>
        <p:nvSpPr>
          <p:cNvPr id="23" name="22 Rectángulo"/>
          <p:cNvSpPr/>
          <p:nvPr/>
        </p:nvSpPr>
        <p:spPr>
          <a:xfrm>
            <a:off x="4830042" y="4500570"/>
            <a:ext cx="120015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Librerias</a:t>
            </a:r>
            <a:endParaRPr lang="es-MX" dirty="0"/>
          </a:p>
        </p:txBody>
      </p:sp>
      <p:cxnSp>
        <p:nvCxnSpPr>
          <p:cNvPr id="25" name="24 Conector recto de flecha"/>
          <p:cNvCxnSpPr>
            <a:stCxn id="13" idx="2"/>
          </p:cNvCxnSpPr>
          <p:nvPr/>
        </p:nvCxnSpPr>
        <p:spPr>
          <a:xfrm rot="5400000">
            <a:off x="1344359" y="2684972"/>
            <a:ext cx="4879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10" idx="3"/>
            <a:endCxn id="19" idx="1"/>
          </p:cNvCxnSpPr>
          <p:nvPr/>
        </p:nvCxnSpPr>
        <p:spPr>
          <a:xfrm>
            <a:off x="2210220" y="3443717"/>
            <a:ext cx="9330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9" idx="3"/>
            <a:endCxn id="21" idx="1"/>
          </p:cNvCxnSpPr>
          <p:nvPr/>
        </p:nvCxnSpPr>
        <p:spPr>
          <a:xfrm flipV="1">
            <a:off x="4429124" y="3443080"/>
            <a:ext cx="571504" cy="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23" idx="0"/>
            <a:endCxn id="21" idx="2"/>
          </p:cNvCxnSpPr>
          <p:nvPr/>
        </p:nvCxnSpPr>
        <p:spPr>
          <a:xfrm rot="16200000" flipV="1">
            <a:off x="4990638" y="4061090"/>
            <a:ext cx="872824" cy="6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>
            <a:off x="392877" y="3821909"/>
            <a:ext cx="47863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3750463" y="3865637"/>
            <a:ext cx="47863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21" idx="3"/>
            <a:endCxn id="22" idx="1"/>
          </p:cNvCxnSpPr>
          <p:nvPr/>
        </p:nvCxnSpPr>
        <p:spPr>
          <a:xfrm>
            <a:off x="5847335" y="3443080"/>
            <a:ext cx="1010681" cy="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t3.gstatic.com/images?q=tbn:5ii_iSEsQhk7lM:http://albertoguineablog.files.wordpress.com/2009/10/envision_g2016wa_lcd_monitor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9200" y="4643446"/>
            <a:ext cx="1038225" cy="1181101"/>
          </a:xfrm>
          <a:prstGeom prst="rect">
            <a:avLst/>
          </a:prstGeom>
          <a:noFill/>
        </p:spPr>
      </p:pic>
      <p:cxnSp>
        <p:nvCxnSpPr>
          <p:cNvPr id="39" name="38 Conector recto de flecha"/>
          <p:cNvCxnSpPr>
            <a:stCxn id="22" idx="2"/>
            <a:endCxn id="1026" idx="0"/>
          </p:cNvCxnSpPr>
          <p:nvPr/>
        </p:nvCxnSpPr>
        <p:spPr>
          <a:xfrm rot="16200000" flipH="1">
            <a:off x="7133371" y="4268503"/>
            <a:ext cx="742529" cy="7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0" name="9 Rectángulo"/>
          <p:cNvSpPr/>
          <p:nvPr/>
        </p:nvSpPr>
        <p:spPr>
          <a:xfrm>
            <a:off x="922392" y="2602558"/>
            <a:ext cx="221457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922392" y="3888442"/>
            <a:ext cx="221457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2" name="31 Conector recto de flecha"/>
          <p:cNvCxnSpPr/>
          <p:nvPr/>
        </p:nvCxnSpPr>
        <p:spPr>
          <a:xfrm rot="5400000">
            <a:off x="1709004" y="22445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>
            <a:off x="1815367" y="363840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1709004" y="495921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1500166" y="571480"/>
            <a:ext cx="480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Estructuras de secuencia</a:t>
            </a:r>
            <a:endParaRPr lang="es-MX" sz="36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779912" y="1959616"/>
            <a:ext cx="11430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600" dirty="0"/>
              <a:t>}</a:t>
            </a:r>
            <a:endParaRPr lang="es-MX" sz="196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4708606" y="3102624"/>
            <a:ext cx="3844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s-ES" sz="2400" dirty="0" smtClean="0"/>
              <a:t> </a:t>
            </a:r>
            <a:r>
              <a:rPr lang="es-ES" sz="2400" dirty="0" smtClean="0"/>
              <a:t>ESCRIBIR </a:t>
            </a:r>
            <a:r>
              <a:rPr lang="es-ES" sz="2400" dirty="0" smtClean="0">
                <a:sym typeface="Wingdings" panose="05000000000000000000" pitchFamily="2" charset="2"/>
              </a:rPr>
              <a:t></a:t>
            </a:r>
            <a:r>
              <a:rPr lang="es-ES" sz="2400" dirty="0" smtClean="0"/>
              <a:t>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 “,</a:t>
            </a:r>
            <a:r>
              <a:rPr lang="es-ES" sz="2400" dirty="0" err="1" smtClean="0"/>
              <a:t>vars</a:t>
            </a:r>
            <a:r>
              <a:rPr lang="es-ES" sz="2400" dirty="0" smtClean="0"/>
              <a:t>) </a:t>
            </a:r>
            <a:endParaRPr lang="es-ES" sz="2400" dirty="0" smtClean="0"/>
          </a:p>
          <a:p>
            <a:pPr>
              <a:buBlip>
                <a:blip r:embed="rId3"/>
              </a:buBlip>
            </a:pPr>
            <a:r>
              <a:rPr lang="es-ES" sz="2400" dirty="0"/>
              <a:t> </a:t>
            </a:r>
            <a:r>
              <a:rPr lang="es-ES" sz="2400" dirty="0" smtClean="0"/>
              <a:t>LEER </a:t>
            </a:r>
            <a:r>
              <a:rPr lang="es-ES" sz="2400" dirty="0" smtClean="0">
                <a:sym typeface="Wingdings" panose="05000000000000000000" pitchFamily="2" charset="2"/>
              </a:rPr>
              <a:t></a:t>
            </a:r>
            <a:r>
              <a:rPr lang="es-ES" sz="2400" dirty="0" smtClean="0"/>
              <a:t> </a:t>
            </a:r>
            <a:r>
              <a:rPr lang="es-ES" sz="2400" dirty="0" err="1" smtClean="0"/>
              <a:t>scanf</a:t>
            </a:r>
            <a:r>
              <a:rPr lang="es-ES" sz="2400" dirty="0" smtClean="0"/>
              <a:t>(“ “,</a:t>
            </a:r>
            <a:r>
              <a:rPr lang="es-ES" sz="2400" dirty="0" err="1" smtClean="0"/>
              <a:t>vars</a:t>
            </a:r>
            <a:r>
              <a:rPr lang="es-ES" sz="2400" dirty="0" smtClean="0"/>
              <a:t>)</a:t>
            </a:r>
            <a:endParaRPr lang="es-ES" sz="2400" dirty="0" smtClean="0"/>
          </a:p>
          <a:p>
            <a:pPr>
              <a:buBlip>
                <a:blip r:embed="rId3"/>
              </a:buBlip>
            </a:pPr>
            <a:r>
              <a:rPr lang="es-ES" sz="2400" dirty="0"/>
              <a:t> </a:t>
            </a:r>
            <a:r>
              <a:rPr lang="es-ES" sz="2400" dirty="0" smtClean="0"/>
              <a:t>PROCESO </a:t>
            </a:r>
            <a:r>
              <a:rPr lang="es-ES" sz="2400" dirty="0" smtClean="0">
                <a:sym typeface="Wingdings" panose="05000000000000000000" pitchFamily="2" charset="2"/>
              </a:rPr>
              <a:t></a:t>
            </a:r>
            <a:r>
              <a:rPr lang="es-ES" sz="2400" dirty="0" smtClean="0"/>
              <a:t> x=valor;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5266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La función </a:t>
            </a:r>
            <a:r>
              <a:rPr lang="es-ES" sz="3600" dirty="0" err="1" smtClean="0">
                <a:solidFill>
                  <a:srgbClr val="0070C0"/>
                </a:solidFill>
              </a:rPr>
              <a:t>printf</a:t>
            </a:r>
            <a:r>
              <a:rPr lang="es-ES" sz="3600" dirty="0" smtClean="0">
                <a:solidFill>
                  <a:srgbClr val="0070C0"/>
                </a:solidFill>
              </a:rPr>
              <a:t>() - Escribir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000100" y="1643050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 Permite imprimir información por la salida estándar (pantalla)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400" dirty="0" smtClean="0"/>
              <a:t>Formato: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r>
              <a:rPr lang="es-ES" sz="2400" dirty="0" smtClean="0"/>
              <a:t>    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endParaRPr lang="es-ES" sz="2400" dirty="0" smtClean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400" dirty="0" smtClean="0"/>
              <a:t>Ejemplos:</a:t>
            </a:r>
            <a:endParaRPr lang="es-ES" sz="2400" dirty="0"/>
          </a:p>
          <a:p>
            <a:r>
              <a:rPr lang="es-ES" sz="2400" dirty="0" err="1"/>
              <a:t>p</a:t>
            </a:r>
            <a:r>
              <a:rPr lang="es-ES" sz="2400" dirty="0" err="1" smtClean="0"/>
              <a:t>rintf</a:t>
            </a:r>
            <a:r>
              <a:rPr lang="es-ES" sz="2400" dirty="0" smtClean="0"/>
              <a:t>( “ Hola Mundo \n”);</a:t>
            </a:r>
          </a:p>
          <a:p>
            <a:r>
              <a:rPr lang="es-ES" sz="2400" dirty="0" err="1" smtClean="0"/>
              <a:t>Printf</a:t>
            </a:r>
            <a:r>
              <a:rPr lang="es-ES" sz="2400" dirty="0" smtClean="0"/>
              <a:t>(“El numero 28 es %d \n”, 28);</a:t>
            </a:r>
          </a:p>
          <a:p>
            <a:r>
              <a:rPr lang="es-ES" sz="2400" dirty="0" err="1" smtClean="0"/>
              <a:t>Printf</a:t>
            </a:r>
            <a:r>
              <a:rPr lang="es-ES" sz="2400" dirty="0" smtClean="0"/>
              <a:t>(“Imprimir %c  %d  %f \n”, ‘a’, 28, 3.95 ;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643042" y="3214686"/>
            <a:ext cx="5286412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s-E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rintf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“formato“, argumentos);</a:t>
            </a:r>
            <a:endParaRPr lang="es-MX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4636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La función </a:t>
            </a:r>
            <a:r>
              <a:rPr lang="es-ES" sz="3600" dirty="0" err="1" smtClean="0">
                <a:solidFill>
                  <a:srgbClr val="0070C0"/>
                </a:solidFill>
              </a:rPr>
              <a:t>scanf</a:t>
            </a:r>
            <a:r>
              <a:rPr lang="es-ES" sz="3600" dirty="0" smtClean="0">
                <a:solidFill>
                  <a:srgbClr val="0070C0"/>
                </a:solidFill>
              </a:rPr>
              <a:t>() - Leer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000100" y="1643050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 Permite leer datos del usuario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La función devuelve el numero de datos que se han leído bien.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400" dirty="0" smtClean="0"/>
              <a:t>Formato: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r>
              <a:rPr lang="es-ES" sz="2400" dirty="0" smtClean="0"/>
              <a:t>    </a:t>
            </a:r>
          </a:p>
          <a:p>
            <a:endParaRPr lang="es-ES" sz="2400" dirty="0" smtClean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400" dirty="0" smtClean="0"/>
              <a:t>Ejemplos:</a:t>
            </a:r>
            <a:endParaRPr lang="es-ES" sz="2400" dirty="0"/>
          </a:p>
          <a:p>
            <a:r>
              <a:rPr lang="es-ES" sz="2400" dirty="0" err="1" smtClean="0"/>
              <a:t>scanf</a:t>
            </a:r>
            <a:r>
              <a:rPr lang="es-ES" sz="2400" dirty="0" smtClean="0"/>
              <a:t>( “%</a:t>
            </a:r>
            <a:r>
              <a:rPr lang="es-ES" sz="2400" dirty="0" err="1" smtClean="0"/>
              <a:t>f”,&amp;numero</a:t>
            </a:r>
            <a:r>
              <a:rPr lang="es-ES" sz="2400" dirty="0" smtClean="0"/>
              <a:t>);</a:t>
            </a:r>
          </a:p>
          <a:p>
            <a:r>
              <a:rPr lang="es-ES" sz="2400" dirty="0" err="1" smtClean="0"/>
              <a:t>scanf</a:t>
            </a:r>
            <a:r>
              <a:rPr lang="es-ES" sz="2400" dirty="0" smtClean="0"/>
              <a:t>(“%c”, &amp;letra);</a:t>
            </a:r>
          </a:p>
          <a:p>
            <a:r>
              <a:rPr lang="es-ES" sz="2400" dirty="0" err="1" smtClean="0"/>
              <a:t>scanf</a:t>
            </a:r>
            <a:r>
              <a:rPr lang="es-ES" sz="2400" dirty="0" smtClean="0"/>
              <a:t>(“%f %d %c”, &amp;real, &amp;entero, &amp;letra) ;</a:t>
            </a:r>
          </a:p>
          <a:p>
            <a:r>
              <a:rPr lang="es-ES" sz="2400" dirty="0" err="1" smtClean="0"/>
              <a:t>Scanf</a:t>
            </a:r>
            <a:r>
              <a:rPr lang="es-ES" sz="2400" dirty="0" smtClean="0"/>
              <a:t>(“%s”, cadena);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643042" y="3214686"/>
            <a:ext cx="5286412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scanf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“formato“, argumentos);</a:t>
            </a:r>
            <a:endParaRPr lang="es-MX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11 Llamada ovalada"/>
          <p:cNvSpPr/>
          <p:nvPr/>
        </p:nvSpPr>
        <p:spPr>
          <a:xfrm>
            <a:off x="3929058" y="2643182"/>
            <a:ext cx="1785950" cy="357190"/>
          </a:xfrm>
          <a:prstGeom prst="wedgeEllipseCallout">
            <a:avLst>
              <a:gd name="adj1" fmla="val -49536"/>
              <a:gd name="adj2" fmla="val 14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va texto</a:t>
            </a:r>
            <a:endParaRPr lang="es-MX" dirty="0"/>
          </a:p>
        </p:txBody>
      </p:sp>
      <p:sp>
        <p:nvSpPr>
          <p:cNvPr id="13" name="12 Llamada ovalada"/>
          <p:cNvSpPr/>
          <p:nvPr/>
        </p:nvSpPr>
        <p:spPr>
          <a:xfrm>
            <a:off x="4357686" y="4643446"/>
            <a:ext cx="1785950" cy="357190"/>
          </a:xfrm>
          <a:prstGeom prst="wedgeEllipseCallout">
            <a:avLst>
              <a:gd name="adj1" fmla="val -49536"/>
              <a:gd name="adj2" fmla="val 14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Lleva &amp;</a:t>
            </a:r>
            <a:endParaRPr lang="es-MX" dirty="0"/>
          </a:p>
        </p:txBody>
      </p:sp>
      <p:sp>
        <p:nvSpPr>
          <p:cNvPr id="14" name="13 Llamada ovalada"/>
          <p:cNvSpPr/>
          <p:nvPr/>
        </p:nvSpPr>
        <p:spPr>
          <a:xfrm>
            <a:off x="3857620" y="6215082"/>
            <a:ext cx="1785950" cy="357190"/>
          </a:xfrm>
          <a:prstGeom prst="wedgeEllipseCallout">
            <a:avLst>
              <a:gd name="adj1" fmla="val -92203"/>
              <a:gd name="adj2" fmla="val -88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 &amp;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2048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Ejemplo 2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000100" y="1428736"/>
            <a:ext cx="77153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/* Lee un numero de teclado y lo eleva al cuadrado   */</a:t>
            </a:r>
          </a:p>
          <a:p>
            <a:endParaRPr lang="es-ES" sz="2400" dirty="0"/>
          </a:p>
          <a:p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&lt;</a:t>
            </a:r>
            <a:r>
              <a:rPr lang="es-ES" sz="2400" dirty="0" err="1" smtClean="0"/>
              <a:t>stdio.h</a:t>
            </a:r>
            <a:r>
              <a:rPr lang="es-ES" sz="2400" dirty="0" smtClean="0"/>
              <a:t>&gt;</a:t>
            </a:r>
          </a:p>
          <a:p>
            <a:endParaRPr lang="es-ES" sz="2400" dirty="0"/>
          </a:p>
          <a:p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 err="1" smtClean="0"/>
              <a:t>main</a:t>
            </a:r>
            <a:r>
              <a:rPr lang="es-ES" sz="2400" dirty="0" smtClean="0"/>
              <a:t>()</a:t>
            </a:r>
          </a:p>
          <a:p>
            <a:r>
              <a:rPr lang="es-MX" sz="2400" dirty="0" smtClean="0"/>
              <a:t>{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int</a:t>
            </a:r>
            <a:r>
              <a:rPr lang="es-ES" sz="2400" dirty="0" smtClean="0"/>
              <a:t> numero;</a:t>
            </a:r>
          </a:p>
          <a:p>
            <a:r>
              <a:rPr lang="es-ES" sz="2400" dirty="0" smtClean="0"/>
              <a:t>  </a:t>
            </a:r>
            <a:r>
              <a:rPr lang="es-ES" sz="2400" dirty="0" err="1" smtClean="0"/>
              <a:t>int</a:t>
            </a:r>
            <a:r>
              <a:rPr lang="es-ES" sz="2400" dirty="0" smtClean="0"/>
              <a:t> cuadrado;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(“Introduzca un numero: ”);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scanf</a:t>
            </a:r>
            <a:r>
              <a:rPr lang="es-ES" sz="2400" dirty="0" smtClean="0"/>
              <a:t>(“%</a:t>
            </a:r>
            <a:r>
              <a:rPr lang="es-ES" sz="2400" dirty="0" err="1" smtClean="0"/>
              <a:t>d”,&amp;numero</a:t>
            </a:r>
            <a:r>
              <a:rPr lang="es-ES" sz="2400" dirty="0" smtClean="0"/>
              <a:t>);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cuadrado = numero * numero;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printf</a:t>
            </a:r>
            <a:r>
              <a:rPr lang="es-ES" sz="2400" dirty="0" smtClean="0"/>
              <a:t>(“El cuadrado de %d es %d \n “, </a:t>
            </a:r>
            <a:r>
              <a:rPr lang="es-ES" sz="2400" dirty="0" err="1" smtClean="0"/>
              <a:t>numero,cuadrado</a:t>
            </a:r>
            <a:r>
              <a:rPr lang="es-ES" sz="2400" dirty="0" smtClean="0"/>
              <a:t>);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dirty="0" err="1" smtClean="0"/>
              <a:t>return</a:t>
            </a:r>
            <a:r>
              <a:rPr lang="es-ES" sz="2400" dirty="0" smtClean="0"/>
              <a:t> 0;</a:t>
            </a:r>
            <a:endParaRPr lang="es-ES" sz="2400" dirty="0" smtClean="0"/>
          </a:p>
          <a:p>
            <a:r>
              <a:rPr lang="es-ES" sz="2400" dirty="0"/>
              <a:t>}</a:t>
            </a:r>
            <a:endParaRPr lang="es-MX" sz="2400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1500166" y="571480"/>
            <a:ext cx="397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Estructuras Decisión</a:t>
            </a:r>
            <a:endParaRPr lang="es-MX" sz="3600" dirty="0"/>
          </a:p>
        </p:txBody>
      </p:sp>
      <p:pic>
        <p:nvPicPr>
          <p:cNvPr id="17410" name="Picture 2" descr="http://i.msdn.microsoft.com/hh892482.Local_2061247779_ifthenelse(es-es,VS.80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5072097" cy="3286148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5572132" y="2143116"/>
            <a:ext cx="11430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600" dirty="0"/>
              <a:t>}</a:t>
            </a:r>
            <a:endParaRPr lang="es-MX" sz="196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715140" y="3214686"/>
            <a:ext cx="1703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s-ES" sz="2400" dirty="0" smtClean="0"/>
              <a:t> SIMPLE</a:t>
            </a:r>
          </a:p>
          <a:p>
            <a:pPr>
              <a:buBlip>
                <a:blip r:embed="rId4"/>
              </a:buBlip>
            </a:pPr>
            <a:r>
              <a:rPr lang="es-ES" sz="2400" dirty="0"/>
              <a:t> </a:t>
            </a:r>
            <a:r>
              <a:rPr lang="es-ES" sz="2400" dirty="0" smtClean="0"/>
              <a:t>DOBLE</a:t>
            </a:r>
          </a:p>
          <a:p>
            <a:pPr>
              <a:buBlip>
                <a:blip r:embed="rId4"/>
              </a:buBlip>
            </a:pPr>
            <a:r>
              <a:rPr lang="es-ES" sz="2400" dirty="0"/>
              <a:t> </a:t>
            </a:r>
            <a:r>
              <a:rPr lang="es-ES" sz="2400" dirty="0" smtClean="0"/>
              <a:t>MULTIPLE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698</Words>
  <Application>Microsoft Office PowerPoint</Application>
  <PresentationFormat>Presentación en pantalla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Marlett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32</cp:revision>
  <dcterms:created xsi:type="dcterms:W3CDTF">2010-06-02T13:46:39Z</dcterms:created>
  <dcterms:modified xsi:type="dcterms:W3CDTF">2022-01-08T00:24:33Z</dcterms:modified>
</cp:coreProperties>
</file>