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67" r:id="rId2"/>
    <p:sldId id="273" r:id="rId3"/>
    <p:sldId id="274" r:id="rId4"/>
    <p:sldId id="275" r:id="rId5"/>
    <p:sldId id="276" r:id="rId6"/>
    <p:sldId id="277" r:id="rId7"/>
    <p:sldId id="278" r:id="rId8"/>
    <p:sldId id="297" r:id="rId9"/>
    <p:sldId id="279" r:id="rId10"/>
    <p:sldId id="281" r:id="rId11"/>
    <p:sldId id="282" r:id="rId12"/>
    <p:sldId id="283" r:id="rId13"/>
    <p:sldId id="284" r:id="rId14"/>
    <p:sldId id="285" r:id="rId15"/>
    <p:sldId id="286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8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15 Grupo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5 Forma libre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9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1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59CC1F5-F65B-4457-B9E7-72F0B0047A8C}" type="datetimeFigureOut">
              <a:rPr lang="es-MX"/>
              <a:pPr>
                <a:defRPr/>
              </a:pPr>
              <a:t>06/09/2010</a:t>
            </a:fld>
            <a:endParaRPr lang="es-MX"/>
          </a:p>
        </p:txBody>
      </p:sp>
      <p:sp>
        <p:nvSpPr>
          <p:cNvPr id="12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3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E778031-2B2D-4DB9-86BA-A3C3CE73D8A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9449A-AF6E-4ACE-8370-2C7E5C5E6A4D}" type="datetimeFigureOut">
              <a:rPr lang="es-MX"/>
              <a:pPr>
                <a:defRPr/>
              </a:pPr>
              <a:t>06/09/2010</a:t>
            </a:fld>
            <a:endParaRPr lang="es-MX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ED1C7-99F8-448A-8AF5-372C9ECEC6B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1FF2D-DA35-47AF-9BBA-5C6F2E1F32AE}" type="datetimeFigureOut">
              <a:rPr lang="es-MX"/>
              <a:pPr>
                <a:defRPr/>
              </a:pPr>
              <a:t>06/09/2010</a:t>
            </a:fld>
            <a:endParaRPr lang="es-MX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A6D70-F85C-4C3C-8D45-49203B7876A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Documents and Settings\iact\My Documents\My Pictures\Microsoft Clip Organizer\j0439389.jp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99225" y="2895600"/>
            <a:ext cx="264477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7772400" cy="1470025"/>
          </a:xfrm>
        </p:spPr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s-MX" smtClean="0"/>
              <a:t>Haga clic para modificar el estilo de título del patrón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657600"/>
            <a:ext cx="6248400" cy="6096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MX" smtClean="0"/>
              <a:t>Haga clic para modificar el estilo de subtítulo del patrón</a:t>
            </a:r>
            <a:endParaRPr lang="es-MX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1752600" y="4343400"/>
            <a:ext cx="5257800" cy="914400"/>
          </a:xfrm>
        </p:spPr>
        <p:txBody>
          <a:bodyPr>
            <a:normAutofit/>
          </a:bodyPr>
          <a:lstStyle>
            <a:lvl1pPr algn="ctr">
              <a:buFontTx/>
              <a:buNone/>
              <a:defRPr sz="280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B7244A1D-D773-4BB7-A321-D546E3971041}" type="datetimeFigureOut">
              <a:rPr lang="es-MX"/>
              <a:pPr>
                <a:defRPr/>
              </a:pPr>
              <a:t>06/09/2010</a:t>
            </a:fld>
            <a:endParaRPr lang="es-MX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24B9E30D-4960-464A-BC46-3C706A7591E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iact\My Documents\My Pictures\Microsoft Clip Organizer\j0439389.jp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99225" y="2895600"/>
            <a:ext cx="264477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s-MX" smtClean="0"/>
              <a:t>Haga clic para modificar el estilo de título del patrón</a:t>
            </a:r>
            <a:endParaRPr lang="es-MX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248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MX" smtClean="0"/>
              <a:t>Haga clic para modificar el estilo de subtítulo del patrón</a:t>
            </a:r>
            <a:endParaRPr lang="es-MX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D2B0E-A09D-4374-BFE4-4331A3B4F3D1}" type="datetimeFigureOut">
              <a:rPr lang="es-MX"/>
              <a:pPr>
                <a:defRPr/>
              </a:pPr>
              <a:t>06/09/2010</a:t>
            </a:fld>
            <a:endParaRPr lang="es-MX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60B2F-3254-41C1-97BC-CABC53EA3CF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2D0F3-7F87-4CAD-A685-E933BF2639F9}" type="datetimeFigureOut">
              <a:rPr lang="es-MX"/>
              <a:pPr>
                <a:defRPr/>
              </a:pPr>
              <a:t>06/09/2010</a:t>
            </a:fld>
            <a:endParaRPr lang="es-MX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85760-7E4C-472F-AD0F-28B73112DD1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heurón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Cheurón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3CCEB6-1EDA-43A0-859A-4BB51B39B182}" type="datetimeFigureOut">
              <a:rPr lang="es-MX"/>
              <a:pPr>
                <a:defRPr/>
              </a:pPr>
              <a:t>06/09/2010</a:t>
            </a:fld>
            <a:endParaRPr lang="es-MX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9F07B8-9946-4F07-8279-3AA80B86616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Documents and Settings\iact\My Documents\My Pictures\Microsoft Clip Organizer\j0439389.jpg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0" contrast="-70000"/>
          </a:blip>
          <a:srcRect/>
          <a:stretch>
            <a:fillRect/>
          </a:stretch>
        </p:blipFill>
        <p:spPr bwMode="auto">
          <a:xfrm>
            <a:off x="6499225" y="2895600"/>
            <a:ext cx="264477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A734D6-1F23-4C1E-B2C1-819E05D9DD5F}" type="datetimeFigureOut">
              <a:rPr lang="es-MX"/>
              <a:pPr>
                <a:defRPr/>
              </a:pPr>
              <a:t>06/09/2010</a:t>
            </a:fld>
            <a:endParaRPr lang="es-MX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A40DEA-8F23-4C5B-8F65-AAEEE235C67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Documents and Settings\iact\My Documents\My Pictures\Microsoft Clip Organizer\j0439389.jp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0" contrast="-70000"/>
          </a:blip>
          <a:srcRect/>
          <a:stretch>
            <a:fillRect/>
          </a:stretch>
        </p:blipFill>
        <p:spPr bwMode="auto">
          <a:xfrm>
            <a:off x="6499225" y="2895600"/>
            <a:ext cx="264477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E270EA-DB29-4079-B99E-50DBFDDED10A}" type="datetimeFigureOut">
              <a:rPr lang="es-MX"/>
              <a:pPr>
                <a:defRPr/>
              </a:pPr>
              <a:t>06/09/2010</a:t>
            </a:fld>
            <a:endParaRPr lang="es-MX"/>
          </a:p>
        </p:txBody>
      </p:sp>
      <p:sp>
        <p:nvSpPr>
          <p:cNvPr id="9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0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6B1795-93FA-400B-94B0-3EA41A239C9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5861CB-6C8B-470C-A6AC-0E8CFF0BF13D}" type="datetimeFigureOut">
              <a:rPr lang="es-MX"/>
              <a:pPr>
                <a:defRPr/>
              </a:pPr>
              <a:t>06/09/2010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9F8FA7-E87E-439D-9240-F0EB267A8D5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84D54-F9D5-4437-9FAA-5E1D77B9D7E5}" type="datetimeFigureOut">
              <a:rPr lang="es-MX"/>
              <a:pPr>
                <a:defRPr/>
              </a:pPr>
              <a:t>06/09/2010</a:t>
            </a:fld>
            <a:endParaRPr lang="es-MX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4A17D-8B28-429B-8FF7-D7CA7F60D74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209657-4ECA-492F-883B-094B84029861}" type="datetimeFigureOut">
              <a:rPr lang="es-MX"/>
              <a:pPr>
                <a:defRPr/>
              </a:pPr>
              <a:t>06/09/2010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33E7A9-FCC3-47F9-9577-CB6D738808B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Forma libre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5 Forma libre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6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Cheurón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9 Cheurón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FF35EA6-BDDE-4173-ABCC-F0120A3A71D9}" type="datetimeFigureOut">
              <a:rPr lang="es-MX"/>
              <a:pPr>
                <a:defRPr/>
              </a:pPr>
              <a:t>06/09/2010</a:t>
            </a:fld>
            <a:endParaRPr lang="es-MX"/>
          </a:p>
        </p:txBody>
      </p:sp>
      <p:sp>
        <p:nvSpPr>
          <p:cNvPr id="1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36CC392-2D46-4B98-9A53-C8BA6F488E3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24C5307-6478-4C39-AB28-24D39AA6D409}" type="datetimeFigureOut">
              <a:rPr lang="es-MX"/>
              <a:pPr>
                <a:defRPr/>
              </a:pPr>
              <a:t>06/09/2010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108856C-9681-4902-9525-206A5F5AA5A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7" r:id="rId2"/>
    <p:sldLayoutId id="2147483722" r:id="rId3"/>
    <p:sldLayoutId id="2147483723" r:id="rId4"/>
    <p:sldLayoutId id="2147483724" r:id="rId5"/>
    <p:sldLayoutId id="2147483725" r:id="rId6"/>
    <p:sldLayoutId id="2147483718" r:id="rId7"/>
    <p:sldLayoutId id="2147483726" r:id="rId8"/>
    <p:sldLayoutId id="2147483727" r:id="rId9"/>
    <p:sldLayoutId id="2147483719" r:id="rId10"/>
    <p:sldLayoutId id="2147483720" r:id="rId11"/>
    <p:sldLayoutId id="2147483728" r:id="rId12"/>
    <p:sldLayoutId id="214748372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.mx/imgres?imgurl=http://3.bp.blogspot.com/_XN2_TkPnXQ0/SdZlT3kLcAI/AAAAAAAAAF4/0Qi1nsKg7vA/s400/Pilates+Video+Ejercicio+para+Principiantes.jpg&amp;imgrefurl=http://datosparamujeres.blogspot.com/2009/04/pilates-video-ejercicio-para.html&amp;usg=__LKnpGNsoR1P225Z1sgMykwm9FZg=&amp;h=302&amp;w=400&amp;sz=15&amp;hl=es&amp;start=73&amp;tbnid=iCz1CwfIBHt_lM:&amp;tbnh=94&amp;tbnw=124&amp;prev=/images?q=ejercicio&amp;gbv=2&amp;ndsp=18&amp;hl=es&amp;sa=N&amp;start=7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images.google.com.mx/imgres?imgurl=http://demo.claroline.net/claroline/backends/download.php?url=L2VqZXJjaWNpby5naWY=&amp;cidReset=true&amp;cidReq=IB01&amp;imgrefurl=http://demo.claroline.net/claroline/document/document.php?docView=image&amp;file=L2VqZXJjaWNpby5naWY=&amp;cwd=&amp;cidReset=true&amp;cidReq=IB01&amp;usg=__J7XMXwa7Q4cPHKhMyJ-4BdzSVfE=&amp;h=261&amp;w=276&amp;sz=21&amp;hl=es&amp;start=2&amp;tbnid=riY-YjzThM8pWM:&amp;tbnh=108&amp;tbnw=114&amp;prev=/images?q=ejercicio&amp;gbv=2&amp;ndsp=18&amp;hl=es&amp;sa=N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m.mx/imgres?imgurl=http://chinavillamellera.files.wordpress.com/2008/01/meta.jpg&amp;imgrefurl=http://chinavillamellera.wordpress.com/2008/01/page/2/&amp;usg=__26iLEahCm9j1WD4UG1AV1fKYWlw=&amp;h=800&amp;w=575&amp;sz=154&amp;hl=es&amp;start=5&amp;tbnid=Xh1qJZ3_jSUl4M:&amp;tbnh=143&amp;tbnw=103&amp;prev=/images?q=meta&amp;gbv=2&amp;hl=e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www.micronet.es/club/imgs/amigos/image_amigos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.mx/imgres?imgurl=http://www.seocharlie.com/blog/wp-content/uploads/2008/05/tiempo-dinero.jpg&amp;imgrefurl=http://www.seocharlie.com/blog/2008/05&amp;usg=__DDcO06YMaloM0tOznI3l0VFVOKc=&amp;h=293&amp;w=302&amp;sz=22&amp;hl=es&amp;start=2&amp;tbnid=DSIZm6n6TvPysM:&amp;tbnh=113&amp;tbnw=116&amp;prev=/images?q=acumular+dinero&amp;gbv=2&amp;ndsp=18&amp;hl=es&amp;sa=N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images.google.com.mx/imgres?imgurl=http://www.sc-religion.com/html/images/joyas.jpg&amp;imgrefurl=http://coleydeporte.blogia.com/temas/educacion-fisica.php&amp;usg=__epAUyQYs-ifD9uCAUib2x902qSo=&amp;h=303&amp;w=425&amp;sz=21&amp;hl=es&amp;start=24&amp;tbnid=NAF10Kq-AuzogM:&amp;tbnh=90&amp;tbnw=126&amp;prev=/images?q=acumular+joyas&amp;gbv=2&amp;ndsp=18&amp;hl=es&amp;sa=N&amp;start=18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google.com.mx/imgres?imgurl=http://www.elperiodico.com/EDICION/ED071001/CAS/FOTOS/DEPORTES/CARP02/f005oh03.jpg&amp;imgrefurl=http://www.elperiodico.com/default.asp?idpublicacio_PK=46&amp;idioma=CAS&amp;idnoticia_PK=446300&amp;idseccio_PK=1011&amp;usg=__BdFXmvrKJ4Yv5WncUvNl1JfS9uA=&amp;h=250&amp;w=181&amp;sz=9&amp;hl=es&amp;start=4&amp;tbnid=KCFhRI5xOG7-eM:&amp;tbnh=111&amp;tbnw=80&amp;prev=/images?q=bandera+de+meta&amp;gbv=2&amp;ndsp=18&amp;hl=es&amp;sa=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images.google.com.mx/imgres?imgurl=http://crispy.blogspot.es/img/meta.jpg&amp;imgrefurl=http://crispy.blogspot.es/tags/meta/&amp;usg=__LTqvmvdny55SOJq3KBv1Uuu3X6c=&amp;h=1708&amp;w=1930&amp;sz=764&amp;hl=es&amp;start=8&amp;tbnid=VOtP7QSeDGgS8M:&amp;tbnh=133&amp;tbnw=150&amp;prev=/images?q=meta&amp;gbv=2&amp;hl=es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google.com.mx/imgres?imgurl=http://images.quebarato.com.br/photos/big/2/5/219D25_1.jpg&amp;imgrefurl=http://www.buscape.com.ve/libros--usados.html&amp;usg=__4kd2nbVEiKKWG-zYe9E_T1jAr-E=&amp;h=585&amp;w=512&amp;sz=60&amp;hl=es&amp;start=19&amp;tbnid=5G5E4_NF3TqP8M:&amp;tbnh=135&amp;tbnw=118&amp;prev=/images?q=mientras&amp;gbv=2&amp;ndsp=18&amp;hl=es&amp;sa=N&amp;start=18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google.com.mx/imgres?imgurl=http://panista.files.wordpress.com/2007/04/windowslivewriteravotar-cdb3votar2.jpg&amp;imgrefurl=http://panista.wordpress.com/2007/04/21/a-votar/&amp;usg=__h-KqHSCz-Ll3hc130uweSmmDz70=&amp;h=480&amp;w=405&amp;sz=68&amp;hl=es&amp;start=3&amp;tbnid=DiduFOIeCSKKDM:&amp;tbnh=129&amp;tbnw=109&amp;prev=/images?q=votar&amp;gbv=2&amp;hl=e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Diagramas</a:t>
            </a:r>
            <a:r>
              <a:rPr lang="en-US" dirty="0" smtClean="0"/>
              <a:t> de </a:t>
            </a:r>
            <a:r>
              <a:rPr lang="en-US" dirty="0" err="1" smtClean="0"/>
              <a:t>Flujo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parte 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ES" sz="2400" smtClean="0"/>
              <a:t>1. </a:t>
            </a:r>
            <a:r>
              <a:rPr lang="es-ES" sz="2400" smtClean="0">
                <a:solidFill>
                  <a:srgbClr val="7030A0"/>
                </a:solidFill>
              </a:rPr>
              <a:t>Para</a:t>
            </a:r>
            <a:r>
              <a:rPr lang="es-ES" sz="2400" smtClean="0"/>
              <a:t> todos los valores de la serie.</a:t>
            </a:r>
          </a:p>
          <a:p>
            <a:pPr algn="just" eaLnBrk="1" hangingPunct="1"/>
            <a:endParaRPr lang="es-ES" sz="2400" smtClean="0"/>
          </a:p>
          <a:p>
            <a:pPr algn="just" eaLnBrk="1" hangingPunct="1"/>
            <a:r>
              <a:rPr lang="es-ES" sz="2400" smtClean="0"/>
              <a:t>2. </a:t>
            </a:r>
            <a:r>
              <a:rPr lang="es-ES" sz="2400" smtClean="0">
                <a:solidFill>
                  <a:srgbClr val="7030A0"/>
                </a:solidFill>
              </a:rPr>
              <a:t>Mientras</a:t>
            </a:r>
            <a:r>
              <a:rPr lang="es-ES" sz="2400" smtClean="0"/>
              <a:t> se valida una condición.</a:t>
            </a:r>
          </a:p>
          <a:p>
            <a:pPr algn="just" eaLnBrk="1" hangingPunct="1"/>
            <a:endParaRPr lang="es-ES" sz="2400" smtClean="0"/>
          </a:p>
          <a:p>
            <a:pPr algn="just" eaLnBrk="1" hangingPunct="1"/>
            <a:r>
              <a:rPr lang="es-ES" sz="2400" smtClean="0"/>
              <a:t>3. </a:t>
            </a:r>
            <a:r>
              <a:rPr lang="es-ES" sz="2400" smtClean="0">
                <a:solidFill>
                  <a:srgbClr val="7030A0"/>
                </a:solidFill>
              </a:rPr>
              <a:t>Repetir- hasta </a:t>
            </a:r>
            <a:r>
              <a:rPr lang="es-ES" sz="2400" smtClean="0"/>
              <a:t>que se satisfaga una condición.</a:t>
            </a:r>
          </a:p>
        </p:txBody>
      </p:sp>
      <p:sp>
        <p:nvSpPr>
          <p:cNvPr id="20483" name="4 Marcador de pie de página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mtClean="0"/>
              <a:t>AREA PROGRAMACIÓN</a:t>
            </a:r>
          </a:p>
        </p:txBody>
      </p:sp>
      <p:sp>
        <p:nvSpPr>
          <p:cNvPr id="20484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FC7927-B747-49DF-80DD-2ACB9765FAD8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s-ES" smtClean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/>
              <a:t>Mecanismos de iteración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ES" sz="2400" smtClean="0"/>
              <a:t>Es usado </a:t>
            </a:r>
            <a:r>
              <a:rPr lang="es-ES" sz="2400" i="1" smtClean="0"/>
              <a:t>cuando se conoce de antemano</a:t>
            </a:r>
            <a:r>
              <a:rPr lang="es-ES" sz="2400" smtClean="0"/>
              <a:t>, el </a:t>
            </a:r>
            <a:r>
              <a:rPr lang="es-ES" sz="2400" smtClean="0">
                <a:solidFill>
                  <a:srgbClr val="7030A0"/>
                </a:solidFill>
              </a:rPr>
              <a:t>número de veces </a:t>
            </a:r>
            <a:r>
              <a:rPr lang="es-ES" sz="2400" smtClean="0"/>
              <a:t>que debe repetirse una instrucción o conjunto de ellas. </a:t>
            </a:r>
          </a:p>
        </p:txBody>
      </p:sp>
      <p:sp>
        <p:nvSpPr>
          <p:cNvPr id="21507" name="4 Marcador de pie de página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mtClean="0"/>
              <a:t>AREA PROGRAMACIÓN</a:t>
            </a:r>
          </a:p>
        </p:txBody>
      </p:sp>
      <p:sp>
        <p:nvSpPr>
          <p:cNvPr id="21508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1F14C7-F35F-40A9-BEF6-1EC8B329D896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s-ES" smtClean="0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/>
              <a:t>PARA</a:t>
            </a:r>
          </a:p>
        </p:txBody>
      </p:sp>
      <p:pic>
        <p:nvPicPr>
          <p:cNvPr id="21510" name="Picture 6" descr="Pilates%2BVideo%2BEjercicio%2Bpara%2BPrincipiante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3894138"/>
            <a:ext cx="2519362" cy="190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8" descr="download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9700" y="3163888"/>
            <a:ext cx="288607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idx="1"/>
          </p:nvPr>
        </p:nvSpPr>
        <p:spPr>
          <a:xfrm>
            <a:off x="214282" y="1481138"/>
            <a:ext cx="8929718" cy="4525962"/>
          </a:xfrm>
        </p:spPr>
        <p:txBody>
          <a:bodyPr/>
          <a:lstStyle/>
          <a:p>
            <a:pPr eaLnBrk="1" hangingPunct="1">
              <a:buNone/>
            </a:pPr>
            <a:r>
              <a:rPr lang="es-MX" sz="2000" b="1" dirty="0" smtClean="0"/>
              <a:t>Para</a:t>
            </a:r>
            <a:r>
              <a:rPr lang="es-MX" sz="2000" dirty="0" smtClean="0">
                <a:solidFill>
                  <a:srgbClr val="7030A0"/>
                </a:solidFill>
              </a:rPr>
              <a:t> variable</a:t>
            </a:r>
            <a:r>
              <a:rPr lang="es-MX" sz="2000" b="1" dirty="0" smtClean="0"/>
              <a:t>&lt;-</a:t>
            </a:r>
            <a:r>
              <a:rPr lang="es-MX" sz="2000" dirty="0" err="1" smtClean="0">
                <a:solidFill>
                  <a:srgbClr val="7030A0"/>
                </a:solidFill>
              </a:rPr>
              <a:t>valor_inicial</a:t>
            </a:r>
            <a:r>
              <a:rPr lang="es-MX" sz="2000" dirty="0" smtClean="0">
                <a:solidFill>
                  <a:srgbClr val="7030A0"/>
                </a:solidFill>
              </a:rPr>
              <a:t> </a:t>
            </a:r>
            <a:r>
              <a:rPr lang="es-MX" sz="2000" b="1" dirty="0" smtClean="0"/>
              <a:t>Hasta</a:t>
            </a:r>
            <a:r>
              <a:rPr lang="es-MX" sz="2000" dirty="0" smtClean="0">
                <a:solidFill>
                  <a:srgbClr val="7030A0"/>
                </a:solidFill>
              </a:rPr>
              <a:t> </a:t>
            </a:r>
            <a:r>
              <a:rPr lang="es-MX" sz="2000" dirty="0" err="1" smtClean="0">
                <a:solidFill>
                  <a:srgbClr val="7030A0"/>
                </a:solidFill>
              </a:rPr>
              <a:t>valor_final</a:t>
            </a:r>
            <a:r>
              <a:rPr lang="es-MX" sz="2000" dirty="0" smtClean="0">
                <a:solidFill>
                  <a:srgbClr val="7030A0"/>
                </a:solidFill>
              </a:rPr>
              <a:t> </a:t>
            </a:r>
            <a:r>
              <a:rPr lang="es-MX" sz="2000" b="1" dirty="0" smtClean="0"/>
              <a:t>Con Paso </a:t>
            </a:r>
            <a:r>
              <a:rPr lang="es-MX" sz="2000" b="1" dirty="0" smtClean="0">
                <a:solidFill>
                  <a:srgbClr val="7030A0"/>
                </a:solidFill>
              </a:rPr>
              <a:t> </a:t>
            </a:r>
            <a:r>
              <a:rPr lang="es-MX" sz="2000" dirty="0" smtClean="0">
                <a:solidFill>
                  <a:srgbClr val="7030A0"/>
                </a:solidFill>
              </a:rPr>
              <a:t>numero </a:t>
            </a:r>
            <a:r>
              <a:rPr lang="es-MX" sz="2000" b="1" dirty="0" smtClean="0"/>
              <a:t>Hacer</a:t>
            </a:r>
          </a:p>
          <a:p>
            <a:pPr eaLnBrk="1" hangingPunct="1">
              <a:buNone/>
            </a:pPr>
            <a:r>
              <a:rPr lang="es-MX" sz="2400" dirty="0" smtClean="0">
                <a:solidFill>
                  <a:srgbClr val="7030A0"/>
                </a:solidFill>
              </a:rPr>
              <a:t>		</a:t>
            </a:r>
            <a:r>
              <a:rPr lang="es-MX" sz="2400" dirty="0" err="1" smtClean="0">
                <a:solidFill>
                  <a:srgbClr val="7030A0"/>
                </a:solidFill>
              </a:rPr>
              <a:t>secuencia_de_acciones</a:t>
            </a:r>
            <a:endParaRPr lang="es-MX" sz="2400" dirty="0" smtClean="0">
              <a:solidFill>
                <a:srgbClr val="7030A0"/>
              </a:solidFill>
            </a:endParaRPr>
          </a:p>
          <a:p>
            <a:pPr eaLnBrk="1" hangingPunct="1">
              <a:buNone/>
            </a:pPr>
            <a:r>
              <a:rPr lang="es-MX" sz="2400" b="1" dirty="0" err="1" smtClean="0"/>
              <a:t>FinPara</a:t>
            </a:r>
            <a:endParaRPr lang="es-MX" sz="2400" b="1" dirty="0" smtClean="0"/>
          </a:p>
          <a:p>
            <a:pPr eaLnBrk="1" hangingPunct="1"/>
            <a:endParaRPr lang="es-ES" sz="2400" dirty="0" smtClean="0">
              <a:solidFill>
                <a:srgbClr val="7030A0"/>
              </a:solidFill>
            </a:endParaRPr>
          </a:p>
        </p:txBody>
      </p:sp>
      <p:sp>
        <p:nvSpPr>
          <p:cNvPr id="22531" name="4 Marcador de pie de página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mtClean="0"/>
              <a:t>AREA PROGRAMACIÓN</a:t>
            </a:r>
          </a:p>
        </p:txBody>
      </p:sp>
      <p:sp>
        <p:nvSpPr>
          <p:cNvPr id="22532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7F1B3A-C7F2-4976-B5AD-AA4C72AD73C6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s-ES" smtClean="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Estructura del ciclo PARA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900184"/>
            <a:ext cx="3000396" cy="3376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CuadroTexto"/>
          <p:cNvSpPr txBox="1"/>
          <p:nvPr/>
        </p:nvSpPr>
        <p:spPr>
          <a:xfrm>
            <a:off x="714348" y="3286124"/>
            <a:ext cx="502579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EJEMPLO: </a:t>
            </a:r>
          </a:p>
          <a:p>
            <a:endParaRPr lang="es-ES" dirty="0" smtClean="0"/>
          </a:p>
          <a:p>
            <a:r>
              <a:rPr lang="es-ES" dirty="0" smtClean="0"/>
              <a:t>Inicio</a:t>
            </a:r>
            <a:endParaRPr lang="es-MX" dirty="0" smtClean="0"/>
          </a:p>
          <a:p>
            <a:r>
              <a:rPr lang="es-MX" dirty="0" smtClean="0"/>
              <a:t>	</a:t>
            </a:r>
            <a:r>
              <a:rPr lang="es-MX" dirty="0" smtClean="0"/>
              <a:t>n</a:t>
            </a:r>
            <a:r>
              <a:rPr lang="es-MX" dirty="0" smtClean="0">
                <a:sym typeface="Wingdings" pitchFamily="2" charset="2"/>
              </a:rPr>
              <a:t></a:t>
            </a:r>
            <a:r>
              <a:rPr lang="es-MX" dirty="0" smtClean="0"/>
              <a:t>10</a:t>
            </a:r>
            <a:endParaRPr lang="es-MX" dirty="0" smtClean="0"/>
          </a:p>
          <a:p>
            <a:r>
              <a:rPr lang="es-MX" dirty="0" smtClean="0"/>
              <a:t>	Para </a:t>
            </a:r>
            <a:r>
              <a:rPr lang="es-MX" dirty="0" smtClean="0"/>
              <a:t>A</a:t>
            </a:r>
            <a:r>
              <a:rPr lang="es-MX" dirty="0" smtClean="0">
                <a:sym typeface="Wingdings" pitchFamily="2" charset="2"/>
              </a:rPr>
              <a:t></a:t>
            </a:r>
            <a:r>
              <a:rPr lang="es-MX" dirty="0" smtClean="0"/>
              <a:t>1 </a:t>
            </a:r>
            <a:r>
              <a:rPr lang="es-MX" dirty="0" smtClean="0"/>
              <a:t>Hasta n Con Paso 1 Hacer</a:t>
            </a:r>
          </a:p>
          <a:p>
            <a:r>
              <a:rPr lang="es-MX" dirty="0" smtClean="0"/>
              <a:t>		Escribir "HOLA:", A</a:t>
            </a:r>
          </a:p>
          <a:p>
            <a:r>
              <a:rPr lang="es-MX" dirty="0" smtClean="0"/>
              <a:t>	</a:t>
            </a:r>
            <a:r>
              <a:rPr lang="es-MX" dirty="0" err="1" smtClean="0"/>
              <a:t>FinPara</a:t>
            </a:r>
            <a:endParaRPr lang="es-MX" dirty="0" smtClean="0"/>
          </a:p>
          <a:p>
            <a:r>
              <a:rPr lang="es-MX" dirty="0" smtClean="0"/>
              <a:t>Fin</a:t>
            </a:r>
            <a:endParaRPr lang="es-MX" dirty="0" smtClean="0"/>
          </a:p>
          <a:p>
            <a:endParaRPr lang="es-MX" dirty="0"/>
          </a:p>
        </p:txBody>
      </p:sp>
      <p:cxnSp>
        <p:nvCxnSpPr>
          <p:cNvPr id="11" name="10 Conector recto"/>
          <p:cNvCxnSpPr/>
          <p:nvPr/>
        </p:nvCxnSpPr>
        <p:spPr>
          <a:xfrm>
            <a:off x="428596" y="2928934"/>
            <a:ext cx="8501122" cy="1588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MX" sz="2800" smtClean="0"/>
              <a:t>Se usan  para </a:t>
            </a:r>
            <a:r>
              <a:rPr lang="es-MX" sz="2800" smtClean="0">
                <a:solidFill>
                  <a:srgbClr val="7030A0"/>
                </a:solidFill>
              </a:rPr>
              <a:t>contar</a:t>
            </a:r>
            <a:r>
              <a:rPr lang="es-MX" sz="2800" smtClean="0"/>
              <a:t>, por lo tanto deben ser de tipo </a:t>
            </a:r>
            <a:r>
              <a:rPr lang="es-MX" sz="2800" smtClean="0">
                <a:solidFill>
                  <a:srgbClr val="7030A0"/>
                </a:solidFill>
              </a:rPr>
              <a:t>entero</a:t>
            </a:r>
            <a:r>
              <a:rPr lang="es-MX" sz="2800" smtClean="0"/>
              <a:t>. </a:t>
            </a:r>
          </a:p>
          <a:p>
            <a:pPr algn="just" eaLnBrk="1" hangingPunct="1"/>
            <a:endParaRPr lang="es-ES" sz="2800" smtClean="0"/>
          </a:p>
        </p:txBody>
      </p:sp>
      <p:sp>
        <p:nvSpPr>
          <p:cNvPr id="23555" name="4 Marcador de pie de página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mtClean="0"/>
              <a:t>AREA PROGRAMACIÓN</a:t>
            </a:r>
          </a:p>
        </p:txBody>
      </p:sp>
      <p:sp>
        <p:nvSpPr>
          <p:cNvPr id="2355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10FA79-99EF-41DD-ADF6-F3B48776DF84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s-ES" smtClean="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/>
              <a:t/>
            </a:r>
            <a:br>
              <a:rPr lang="es-MX" dirty="0"/>
            </a:br>
            <a:r>
              <a:rPr lang="es-MX" sz="4900" dirty="0"/>
              <a:t>Variables contadoras</a:t>
            </a:r>
            <a:br>
              <a:rPr lang="es-MX" sz="4900" dirty="0"/>
            </a:br>
            <a:endParaRPr lang="es-ES" sz="4900" dirty="0"/>
          </a:p>
        </p:txBody>
      </p:sp>
      <p:pic>
        <p:nvPicPr>
          <p:cNvPr id="23558" name="Picture 9" descr="met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3573463"/>
            <a:ext cx="2376488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MX" sz="2400" smtClean="0"/>
              <a:t>La función de una variable acumuladora es </a:t>
            </a:r>
            <a:r>
              <a:rPr lang="es-MX" sz="2400" smtClean="0">
                <a:solidFill>
                  <a:srgbClr val="7030A0"/>
                </a:solidFill>
              </a:rPr>
              <a:t>almacenar</a:t>
            </a:r>
            <a:r>
              <a:rPr lang="es-MX" sz="2400" smtClean="0"/>
              <a:t> valores numéricos que generalmente se suman (o multiplican) en cada iteración. </a:t>
            </a:r>
          </a:p>
          <a:p>
            <a:pPr algn="just" eaLnBrk="1" hangingPunct="1"/>
            <a:endParaRPr lang="es-MX" sz="2400" smtClean="0"/>
          </a:p>
          <a:p>
            <a:pPr algn="just" eaLnBrk="1" hangingPunct="1"/>
            <a:r>
              <a:rPr lang="es-MX" sz="2400" smtClean="0"/>
              <a:t>La variable debe ser de tipo </a:t>
            </a:r>
            <a:r>
              <a:rPr lang="es-MX" sz="2400" smtClean="0">
                <a:solidFill>
                  <a:srgbClr val="7030A0"/>
                </a:solidFill>
              </a:rPr>
              <a:t>entero o real</a:t>
            </a:r>
            <a:r>
              <a:rPr lang="es-MX" sz="2400" smtClean="0"/>
              <a:t>.</a:t>
            </a:r>
            <a:endParaRPr lang="es-ES" sz="2400" smtClean="0"/>
          </a:p>
        </p:txBody>
      </p:sp>
      <p:sp>
        <p:nvSpPr>
          <p:cNvPr id="24579" name="4 Marcador de pie de página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mtClean="0"/>
              <a:t>AREA PROGRAMACIÓN</a:t>
            </a:r>
          </a:p>
        </p:txBody>
      </p:sp>
      <p:sp>
        <p:nvSpPr>
          <p:cNvPr id="24580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E21C1C-9D5B-4843-8EFB-D554C748748C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s-ES" smtClean="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/>
              <a:t>Variables acumuladoras</a:t>
            </a:r>
            <a:endParaRPr lang="es-ES" dirty="0"/>
          </a:p>
        </p:txBody>
      </p:sp>
      <p:pic>
        <p:nvPicPr>
          <p:cNvPr id="24582" name="Picture 6" descr="Ver imagen en tamaño completo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838" y="4292600"/>
            <a:ext cx="1635125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8" descr="joyas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87450" y="4652963"/>
            <a:ext cx="17287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10" descr="tiempo-dinero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59563" y="4437063"/>
            <a:ext cx="15843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MX" sz="2000" smtClean="0"/>
              <a:t>Utilizada dentro de la condición de un ciclo, para determinar cuándo un Ciclo se sigue iterando o cuando no. </a:t>
            </a:r>
          </a:p>
          <a:p>
            <a:pPr algn="just" eaLnBrk="1" hangingPunct="1"/>
            <a:endParaRPr lang="es-MX" sz="2000" smtClean="0"/>
          </a:p>
          <a:p>
            <a:pPr algn="just" eaLnBrk="1" hangingPunct="1"/>
            <a:r>
              <a:rPr lang="es-MX" sz="2000" smtClean="0"/>
              <a:t>Debe ser de tipo </a:t>
            </a:r>
            <a:r>
              <a:rPr lang="es-MX" sz="2000" smtClean="0">
                <a:solidFill>
                  <a:srgbClr val="7030A0"/>
                </a:solidFill>
              </a:rPr>
              <a:t>booleano o entero</a:t>
            </a:r>
            <a:r>
              <a:rPr lang="es-MX" sz="2000" smtClean="0"/>
              <a:t>.</a:t>
            </a:r>
            <a:endParaRPr lang="es-ES" sz="2000" smtClean="0"/>
          </a:p>
        </p:txBody>
      </p:sp>
      <p:sp>
        <p:nvSpPr>
          <p:cNvPr id="25603" name="4 Marcador de pie de página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mtClean="0"/>
              <a:t>AREA PROGRAMACIÓN</a:t>
            </a:r>
          </a:p>
        </p:txBody>
      </p:sp>
      <p:sp>
        <p:nvSpPr>
          <p:cNvPr id="25604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195F55-B800-4FEC-A765-9FD5632967FC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s-ES" smtClean="0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/>
              <a:t>Variables bandera</a:t>
            </a:r>
            <a:endParaRPr lang="es-ES" dirty="0"/>
          </a:p>
        </p:txBody>
      </p:sp>
      <p:pic>
        <p:nvPicPr>
          <p:cNvPr id="25606" name="Picture 8" descr="f005oh0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4365625"/>
            <a:ext cx="1592263" cy="16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10" descr="meta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31913" y="4260850"/>
            <a:ext cx="1871662" cy="165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MX" sz="2400" smtClean="0"/>
              <a:t>Ejecuta un bloque de instrucciones, </a:t>
            </a:r>
            <a:r>
              <a:rPr lang="es-MX" sz="2400" smtClean="0">
                <a:solidFill>
                  <a:srgbClr val="7030A0"/>
                </a:solidFill>
              </a:rPr>
              <a:t>mientras </a:t>
            </a:r>
            <a:r>
              <a:rPr lang="es-MX" sz="2400" smtClean="0"/>
              <a:t>una expresión lógica dada se cumpla. </a:t>
            </a:r>
          </a:p>
        </p:txBody>
      </p:sp>
      <p:sp>
        <p:nvSpPr>
          <p:cNvPr id="26627" name="4 Marcador de pie de página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mtClean="0"/>
              <a:t>AREA PROGRAMACIÓN</a:t>
            </a:r>
          </a:p>
        </p:txBody>
      </p:sp>
      <p:sp>
        <p:nvSpPr>
          <p:cNvPr id="26628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4A0D43-E3D3-46DF-8210-4A7780A5683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s-ES" smtClean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Mientras</a:t>
            </a:r>
            <a:endParaRPr lang="es-ES" dirty="0" smtClean="0"/>
          </a:p>
        </p:txBody>
      </p:sp>
      <p:pic>
        <p:nvPicPr>
          <p:cNvPr id="26630" name="Picture 5" descr="219D25_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2924175"/>
            <a:ext cx="257175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MX" sz="2400" smtClean="0"/>
              <a:t>Si la </a:t>
            </a:r>
            <a:r>
              <a:rPr lang="es-MX" sz="2400" smtClean="0">
                <a:solidFill>
                  <a:srgbClr val="7030A0"/>
                </a:solidFill>
              </a:rPr>
              <a:t>condición se cumple</a:t>
            </a:r>
            <a:r>
              <a:rPr lang="es-MX" sz="2400" smtClean="0"/>
              <a:t>, el bloque se </a:t>
            </a:r>
            <a:r>
              <a:rPr lang="es-MX" sz="2400" smtClean="0">
                <a:solidFill>
                  <a:srgbClr val="7030A0"/>
                </a:solidFill>
              </a:rPr>
              <a:t>ejecuta</a:t>
            </a:r>
            <a:r>
              <a:rPr lang="es-MX" sz="2400" smtClean="0"/>
              <a:t>, después, la condición se vuelve a evaluar.</a:t>
            </a:r>
          </a:p>
          <a:p>
            <a:pPr algn="just" eaLnBrk="1" hangingPunct="1"/>
            <a:endParaRPr lang="es-MX" sz="2400" smtClean="0"/>
          </a:p>
          <a:p>
            <a:pPr algn="just" eaLnBrk="1" hangingPunct="1"/>
            <a:r>
              <a:rPr lang="es-MX" sz="2400" smtClean="0"/>
              <a:t>Si la condición se evalúa la primera vez como </a:t>
            </a:r>
            <a:r>
              <a:rPr lang="es-MX" sz="2400" smtClean="0">
                <a:solidFill>
                  <a:srgbClr val="7030A0"/>
                </a:solidFill>
              </a:rPr>
              <a:t>falsa</a:t>
            </a:r>
            <a:r>
              <a:rPr lang="es-MX" sz="2400" smtClean="0"/>
              <a:t>, el bloque de instrucciones </a:t>
            </a:r>
            <a:r>
              <a:rPr lang="es-MX" sz="2400" smtClean="0">
                <a:solidFill>
                  <a:srgbClr val="7030A0"/>
                </a:solidFill>
              </a:rPr>
              <a:t>no será ejecutado</a:t>
            </a:r>
            <a:r>
              <a:rPr lang="es-MX" sz="2400" smtClean="0"/>
              <a:t>.</a:t>
            </a:r>
            <a:endParaRPr lang="es-ES" sz="2400" smtClean="0"/>
          </a:p>
        </p:txBody>
      </p:sp>
      <p:sp>
        <p:nvSpPr>
          <p:cNvPr id="27651" name="4 Marcador de pie de página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mtClean="0"/>
              <a:t>AREA PROGRAMACIÓN</a:t>
            </a:r>
          </a:p>
        </p:txBody>
      </p:sp>
      <p:sp>
        <p:nvSpPr>
          <p:cNvPr id="27652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EB5630-AF5F-4FA6-B519-21F7E34ACA85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s-ES" smtClean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/>
              <a:t>Mientras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14"/>
          <p:cNvSpPr>
            <a:spLocks noChangeShapeType="1"/>
          </p:cNvSpPr>
          <p:nvPr/>
        </p:nvSpPr>
        <p:spPr bwMode="auto">
          <a:xfrm>
            <a:off x="3994150" y="4851400"/>
            <a:ext cx="1588" cy="522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8675" name="4 Marcador de pie de página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mtClean="0"/>
              <a:t>AREA PROGRAMACIÓN</a:t>
            </a:r>
          </a:p>
        </p:txBody>
      </p:sp>
      <p:sp>
        <p:nvSpPr>
          <p:cNvPr id="2867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CDA228-2ED2-49FA-9E86-D39C77018940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s-ES" smtClean="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Mientras</a:t>
            </a:r>
            <a:endParaRPr lang="es-ES" dirty="0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6148388" y="1701800"/>
            <a:ext cx="0" cy="7286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83303" name="AutoShape 7"/>
          <p:cNvSpPr>
            <a:spLocks noChangeArrowheads="1"/>
          </p:cNvSpPr>
          <p:nvPr/>
        </p:nvSpPr>
        <p:spPr bwMode="auto">
          <a:xfrm>
            <a:off x="4171950" y="2392363"/>
            <a:ext cx="3856038" cy="2005012"/>
          </a:xfrm>
          <a:prstGeom prst="flowChartDecision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Mientras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&lt;expresión_lógica&gt;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680" name="Line 9"/>
          <p:cNvSpPr>
            <a:spLocks noChangeShapeType="1"/>
          </p:cNvSpPr>
          <p:nvPr/>
        </p:nvSpPr>
        <p:spPr bwMode="auto">
          <a:xfrm>
            <a:off x="6197600" y="4406900"/>
            <a:ext cx="1588" cy="868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28681" name="Line 10"/>
          <p:cNvSpPr>
            <a:spLocks noChangeShapeType="1"/>
          </p:cNvSpPr>
          <p:nvPr/>
        </p:nvSpPr>
        <p:spPr bwMode="auto">
          <a:xfrm flipH="1">
            <a:off x="3492500" y="3357563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3492500" y="3359150"/>
            <a:ext cx="1588" cy="8858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83308" name="AutoShape 12"/>
          <p:cNvSpPr>
            <a:spLocks noChangeArrowheads="1"/>
          </p:cNvSpPr>
          <p:nvPr/>
        </p:nvSpPr>
        <p:spPr bwMode="auto">
          <a:xfrm>
            <a:off x="1908175" y="4221163"/>
            <a:ext cx="3527425" cy="6953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&lt;bloque_de_instrucciones&gt;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684" name="Line 15"/>
          <p:cNvSpPr>
            <a:spLocks noChangeShapeType="1"/>
          </p:cNvSpPr>
          <p:nvPr/>
        </p:nvSpPr>
        <p:spPr bwMode="auto">
          <a:xfrm flipH="1">
            <a:off x="1597025" y="5373688"/>
            <a:ext cx="23860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8685" name="Line 16"/>
          <p:cNvSpPr>
            <a:spLocks noChangeShapeType="1"/>
          </p:cNvSpPr>
          <p:nvPr/>
        </p:nvSpPr>
        <p:spPr bwMode="auto">
          <a:xfrm flipV="1">
            <a:off x="1587500" y="2073275"/>
            <a:ext cx="1588" cy="33004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8686" name="Line 17"/>
          <p:cNvSpPr>
            <a:spLocks noChangeShapeType="1"/>
          </p:cNvSpPr>
          <p:nvPr/>
        </p:nvSpPr>
        <p:spPr bwMode="auto">
          <a:xfrm>
            <a:off x="1619250" y="2060575"/>
            <a:ext cx="4522788" cy="111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28687" name="Text Box 18"/>
          <p:cNvSpPr txBox="1">
            <a:spLocks noChangeArrowheads="1"/>
          </p:cNvSpPr>
          <p:nvPr/>
        </p:nvSpPr>
        <p:spPr bwMode="auto">
          <a:xfrm>
            <a:off x="3708400" y="2924175"/>
            <a:ext cx="608013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>
                <a:latin typeface="Lucida Sans Unicode" pitchFamily="34" charset="0"/>
              </a:rPr>
              <a:t>SI</a:t>
            </a:r>
          </a:p>
        </p:txBody>
      </p:sp>
      <p:sp>
        <p:nvSpPr>
          <p:cNvPr id="28688" name="Text Box 19"/>
          <p:cNvSpPr txBox="1">
            <a:spLocks noChangeArrowheads="1"/>
          </p:cNvSpPr>
          <p:nvPr/>
        </p:nvSpPr>
        <p:spPr bwMode="auto">
          <a:xfrm>
            <a:off x="6254750" y="4443413"/>
            <a:ext cx="73025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>
                <a:latin typeface="Lucida Sans Unicode" pitchFamily="34" charset="0"/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4 Marcador de pie de página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mtClean="0"/>
              <a:t>AREA PROGRAMACIÓN</a:t>
            </a:r>
          </a:p>
        </p:txBody>
      </p:sp>
      <p:sp>
        <p:nvSpPr>
          <p:cNvPr id="29699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92EFD3-B8E9-4BF1-9131-5A9F6260272D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s-ES" smtClean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2800" dirty="0"/>
              <a:t>Ejemplo: Escribe los primeros 10 números enteros</a:t>
            </a:r>
            <a:endParaRPr lang="es-ES" sz="2800" dirty="0"/>
          </a:p>
        </p:txBody>
      </p:sp>
      <p:sp>
        <p:nvSpPr>
          <p:cNvPr id="29701" name="AutoShape 6"/>
          <p:cNvSpPr>
            <a:spLocks noChangeAspect="1" noChangeArrowheads="1"/>
          </p:cNvSpPr>
          <p:nvPr/>
        </p:nvSpPr>
        <p:spPr bwMode="auto">
          <a:xfrm>
            <a:off x="2105025" y="1341438"/>
            <a:ext cx="3843338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>
              <a:latin typeface="Lucida Sans Unicode" pitchFamily="34" charset="0"/>
            </a:endParaRPr>
          </a:p>
        </p:txBody>
      </p:sp>
      <p:sp>
        <p:nvSpPr>
          <p:cNvPr id="29702" name="Text Box 14"/>
          <p:cNvSpPr txBox="1">
            <a:spLocks noChangeArrowheads="1"/>
          </p:cNvSpPr>
          <p:nvPr/>
        </p:nvSpPr>
        <p:spPr bwMode="auto">
          <a:xfrm>
            <a:off x="3995738" y="3644900"/>
            <a:ext cx="554037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000" b="1">
                <a:solidFill>
                  <a:srgbClr val="000000"/>
                </a:solidFill>
                <a:latin typeface="Lucida Sans Unicode" pitchFamily="34" charset="0"/>
              </a:rPr>
              <a:t>  </a:t>
            </a:r>
            <a:r>
              <a:rPr lang="en-US" sz="1600" b="1">
                <a:solidFill>
                  <a:srgbClr val="000000"/>
                </a:solidFill>
                <a:latin typeface="Lucida Sans Unicode" pitchFamily="34" charset="0"/>
              </a:rPr>
              <a:t>SI</a:t>
            </a:r>
            <a:endParaRPr lang="es-ES" sz="1600" b="1">
              <a:latin typeface="Lucida Sans Unicode" pitchFamily="34" charset="0"/>
            </a:endParaRPr>
          </a:p>
        </p:txBody>
      </p:sp>
      <p:sp>
        <p:nvSpPr>
          <p:cNvPr id="185352" name="AutoShape 10"/>
          <p:cNvSpPr>
            <a:spLocks noChangeArrowheads="1"/>
          </p:cNvSpPr>
          <p:nvPr/>
        </p:nvSpPr>
        <p:spPr bwMode="auto">
          <a:xfrm>
            <a:off x="2484438" y="2838450"/>
            <a:ext cx="2860675" cy="855663"/>
          </a:xfrm>
          <a:prstGeom prst="flowChartDecision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Mientras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contador&lt;=10</a:t>
            </a:r>
            <a:endParaRPr lang="es-ES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5353" name="AutoShape 17"/>
          <p:cNvSpPr>
            <a:spLocks noChangeArrowheads="1"/>
          </p:cNvSpPr>
          <p:nvPr/>
        </p:nvSpPr>
        <p:spPr bwMode="auto">
          <a:xfrm>
            <a:off x="3233052" y="1387245"/>
            <a:ext cx="1262063" cy="403225"/>
          </a:xfrm>
          <a:prstGeom prst="flowChartTerminator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Inicio</a:t>
            </a:r>
            <a:endParaRPr lang="es-E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5354" name="AutoShape 10"/>
          <p:cNvSpPr>
            <a:spLocks noChangeArrowheads="1"/>
          </p:cNvSpPr>
          <p:nvPr/>
        </p:nvSpPr>
        <p:spPr bwMode="auto">
          <a:xfrm>
            <a:off x="3236227" y="2013854"/>
            <a:ext cx="1355725" cy="415925"/>
          </a:xfrm>
          <a:prstGeom prst="flowChartProcess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contador=1</a:t>
            </a:r>
            <a:endParaRPr lang="es-E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5355" name="AutoShape 11"/>
          <p:cNvSpPr>
            <a:spLocks noChangeArrowheads="1"/>
          </p:cNvSpPr>
          <p:nvPr/>
        </p:nvSpPr>
        <p:spPr bwMode="auto">
          <a:xfrm>
            <a:off x="2916238" y="3944938"/>
            <a:ext cx="2087562" cy="574675"/>
          </a:xfrm>
          <a:prstGeom prst="flowChartInputOutpu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contador</a:t>
            </a:r>
            <a:endParaRPr lang="es-E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5356" name="AutoShape 12"/>
          <p:cNvSpPr>
            <a:spLocks noChangeArrowheads="1"/>
          </p:cNvSpPr>
          <p:nvPr/>
        </p:nvSpPr>
        <p:spPr bwMode="auto">
          <a:xfrm>
            <a:off x="2928938" y="4800600"/>
            <a:ext cx="2363787" cy="452438"/>
          </a:xfrm>
          <a:prstGeom prst="flowChartProcess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contador=contador+1</a:t>
            </a:r>
            <a:endParaRPr lang="es-E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5357" name="AutoShape 24"/>
          <p:cNvSpPr>
            <a:spLocks noChangeArrowheads="1"/>
          </p:cNvSpPr>
          <p:nvPr/>
        </p:nvSpPr>
        <p:spPr bwMode="auto">
          <a:xfrm>
            <a:off x="3532188" y="5568950"/>
            <a:ext cx="806450" cy="365125"/>
          </a:xfrm>
          <a:prstGeom prst="flowChartTerminator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Fin</a:t>
            </a:r>
            <a:endParaRPr lang="es-E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29709" name="AutoShape 32"/>
          <p:cNvCxnSpPr>
            <a:cxnSpLocks noChangeShapeType="1"/>
            <a:stCxn id="185352" idx="3"/>
            <a:endCxn id="185357" idx="0"/>
          </p:cNvCxnSpPr>
          <p:nvPr/>
        </p:nvCxnSpPr>
        <p:spPr bwMode="auto">
          <a:xfrm flipH="1">
            <a:off x="3935413" y="3267075"/>
            <a:ext cx="1409700" cy="2301875"/>
          </a:xfrm>
          <a:prstGeom prst="bentConnector4">
            <a:avLst>
              <a:gd name="adj1" fmla="val -16218"/>
              <a:gd name="adj2" fmla="val 92343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29710" name="AutoShape 31"/>
          <p:cNvCxnSpPr>
            <a:cxnSpLocks noChangeShapeType="1"/>
          </p:cNvCxnSpPr>
          <p:nvPr/>
        </p:nvCxnSpPr>
        <p:spPr bwMode="auto">
          <a:xfrm rot="5400000" flipH="1" flipV="1">
            <a:off x="2478881" y="3850482"/>
            <a:ext cx="2703513" cy="101600"/>
          </a:xfrm>
          <a:prstGeom prst="bentConnector5">
            <a:avLst>
              <a:gd name="adj1" fmla="val -2616"/>
              <a:gd name="adj2" fmla="val -1291227"/>
              <a:gd name="adj3" fmla="val 97907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29711" name="Line 17"/>
          <p:cNvSpPr>
            <a:spLocks noChangeShapeType="1"/>
          </p:cNvSpPr>
          <p:nvPr/>
        </p:nvSpPr>
        <p:spPr bwMode="auto">
          <a:xfrm>
            <a:off x="3925888" y="3716338"/>
            <a:ext cx="1587" cy="200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29712" name="Line 18"/>
          <p:cNvSpPr>
            <a:spLocks noChangeShapeType="1"/>
          </p:cNvSpPr>
          <p:nvPr/>
        </p:nvSpPr>
        <p:spPr bwMode="auto">
          <a:xfrm>
            <a:off x="3986213" y="4548188"/>
            <a:ext cx="0" cy="2524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29713" name="Line 19"/>
          <p:cNvSpPr>
            <a:spLocks noChangeShapeType="1"/>
          </p:cNvSpPr>
          <p:nvPr/>
        </p:nvSpPr>
        <p:spPr bwMode="auto">
          <a:xfrm>
            <a:off x="3883025" y="1812925"/>
            <a:ext cx="1588" cy="2016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29714" name="Text Box 15"/>
          <p:cNvSpPr txBox="1">
            <a:spLocks noChangeArrowheads="1"/>
          </p:cNvSpPr>
          <p:nvPr/>
        </p:nvSpPr>
        <p:spPr bwMode="auto">
          <a:xfrm>
            <a:off x="5143500" y="2965450"/>
            <a:ext cx="6032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PR" sz="1600" b="1">
                <a:solidFill>
                  <a:srgbClr val="000000"/>
                </a:solidFill>
                <a:latin typeface="Lucida Sans Unicode" pitchFamily="34" charset="0"/>
              </a:rPr>
              <a:t>  No</a:t>
            </a:r>
            <a:endParaRPr lang="es-ES" sz="1600" b="1">
              <a:latin typeface="Lucida Sans Unicode" pitchFamily="34" charset="0"/>
            </a:endParaRPr>
          </a:p>
        </p:txBody>
      </p:sp>
      <p:cxnSp>
        <p:nvCxnSpPr>
          <p:cNvPr id="29715" name="29 Conector recto de flecha"/>
          <p:cNvCxnSpPr>
            <a:cxnSpLocks noChangeShapeType="1"/>
            <a:stCxn id="185354" idx="2"/>
            <a:endCxn id="185352" idx="0"/>
          </p:cNvCxnSpPr>
          <p:nvPr/>
        </p:nvCxnSpPr>
        <p:spPr bwMode="auto">
          <a:xfrm rot="16200000" flipH="1">
            <a:off x="3710781" y="2634457"/>
            <a:ext cx="40798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Secuenciales</a:t>
            </a:r>
          </a:p>
          <a:p>
            <a:pPr eaLnBrk="1" hangingPunct="1"/>
            <a:r>
              <a:rPr lang="es-MX" smtClean="0"/>
              <a:t>Control</a:t>
            </a:r>
          </a:p>
          <a:p>
            <a:pPr lvl="1" eaLnBrk="1" hangingPunct="1"/>
            <a:r>
              <a:rPr lang="es-MX" smtClean="0"/>
              <a:t>Condicional Simple</a:t>
            </a:r>
          </a:p>
          <a:p>
            <a:pPr lvl="1" eaLnBrk="1" hangingPunct="1"/>
            <a:r>
              <a:rPr lang="es-MX" smtClean="0"/>
              <a:t>Condicional Doble</a:t>
            </a:r>
          </a:p>
          <a:p>
            <a:pPr lvl="1" eaLnBrk="1" hangingPunct="1"/>
            <a:r>
              <a:rPr lang="es-MX" smtClean="0"/>
              <a:t>Condicional Múltiple</a:t>
            </a:r>
          </a:p>
          <a:p>
            <a:pPr eaLnBrk="1" hangingPunct="1"/>
            <a:r>
              <a:rPr lang="es-MX" smtClean="0"/>
              <a:t>Repetición</a:t>
            </a:r>
          </a:p>
          <a:p>
            <a:pPr lvl="1" eaLnBrk="1" hangingPunct="1"/>
            <a:r>
              <a:rPr lang="es-MX" smtClean="0"/>
              <a:t>Ciclo Para (con contador)</a:t>
            </a:r>
          </a:p>
          <a:p>
            <a:pPr lvl="1" eaLnBrk="1" hangingPunct="1"/>
            <a:r>
              <a:rPr lang="es-MX" smtClean="0"/>
              <a:t>Ciclos condicionales </a:t>
            </a:r>
          </a:p>
          <a:p>
            <a:pPr lvl="2" eaLnBrk="1" hangingPunct="1"/>
            <a:r>
              <a:rPr lang="es-MX" smtClean="0"/>
              <a:t> mientras</a:t>
            </a:r>
          </a:p>
          <a:p>
            <a:pPr lvl="2" eaLnBrk="1" hangingPunct="1"/>
            <a:r>
              <a:rPr lang="es-MX" smtClean="0"/>
              <a:t> hacer mientras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Tipos de Estructuras (Sentencias)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MX" sz="2400" smtClean="0"/>
              <a:t>Se </a:t>
            </a:r>
            <a:r>
              <a:rPr lang="es-MX" sz="2400" smtClean="0">
                <a:solidFill>
                  <a:srgbClr val="7030A0"/>
                </a:solidFill>
              </a:rPr>
              <a:t>ejecuta</a:t>
            </a:r>
            <a:r>
              <a:rPr lang="es-MX" sz="2400" smtClean="0"/>
              <a:t> el bloque de instrucciones y después  se </a:t>
            </a:r>
            <a:r>
              <a:rPr lang="es-MX" sz="2400" smtClean="0">
                <a:solidFill>
                  <a:srgbClr val="7030A0"/>
                </a:solidFill>
              </a:rPr>
              <a:t>evalúa</a:t>
            </a:r>
            <a:r>
              <a:rPr lang="es-MX" sz="2400" smtClean="0"/>
              <a:t> la condición.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s-MX" sz="2400" b="1" smtClean="0"/>
              <a:t> </a:t>
            </a:r>
          </a:p>
        </p:txBody>
      </p:sp>
      <p:sp>
        <p:nvSpPr>
          <p:cNvPr id="30723" name="4 Marcador de pie de página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mtClean="0"/>
              <a:t>AREA PROGRAMACIÓN</a:t>
            </a:r>
          </a:p>
        </p:txBody>
      </p:sp>
      <p:sp>
        <p:nvSpPr>
          <p:cNvPr id="30724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5B51CC-2927-422E-BE08-9545C38D7351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s-ES" smtClean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Repetir Hasta Que</a:t>
            </a:r>
            <a:endParaRPr lang="es-ES" dirty="0"/>
          </a:p>
        </p:txBody>
      </p:sp>
      <p:pic>
        <p:nvPicPr>
          <p:cNvPr id="30726" name="Picture 8" descr="windowslivewriteravotar-cdb3votar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2138" y="2852738"/>
            <a:ext cx="255905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MX" sz="2400" smtClean="0"/>
              <a:t>Se repite  hasta que, la condición se cumpla (sea verdadera)</a:t>
            </a:r>
          </a:p>
        </p:txBody>
      </p:sp>
      <p:sp>
        <p:nvSpPr>
          <p:cNvPr id="31747" name="4 Marcador de pie de página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mtClean="0"/>
              <a:t>AREA PROGRAMACIÓN</a:t>
            </a:r>
          </a:p>
        </p:txBody>
      </p:sp>
      <p:sp>
        <p:nvSpPr>
          <p:cNvPr id="31748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7C575F-53DD-4AC4-B403-A3FFD90E370F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s-ES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z="41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Repetir Hasta Que</a:t>
            </a:r>
            <a:endParaRPr lang="es-ES" sz="41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25" y="3000375"/>
            <a:ext cx="1905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4 Marcador de pie de página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mtClean="0"/>
              <a:t>AREA PROGRAMACIÓN</a:t>
            </a:r>
          </a:p>
        </p:txBody>
      </p:sp>
      <p:sp>
        <p:nvSpPr>
          <p:cNvPr id="32771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AA1D52-EDCC-4807-925D-94590701751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s-ES" smtClean="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mtClean="0"/>
              <a:t>Hacer Mientras</a:t>
            </a:r>
            <a:endParaRPr lang="es-ES" dirty="0"/>
          </a:p>
        </p:txBody>
      </p:sp>
      <p:sp>
        <p:nvSpPr>
          <p:cNvPr id="199686" name="AutoShape 6"/>
          <p:cNvSpPr>
            <a:spLocks noChangeArrowheads="1"/>
          </p:cNvSpPr>
          <p:nvPr/>
        </p:nvSpPr>
        <p:spPr bwMode="auto">
          <a:xfrm>
            <a:off x="3035300" y="3417888"/>
            <a:ext cx="4849813" cy="1357312"/>
          </a:xfrm>
          <a:prstGeom prst="flowChartDecision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Hacer mientras &lt;expresión_lógica&gt;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774" name="Line 8"/>
          <p:cNvSpPr>
            <a:spLocks noChangeShapeType="1"/>
          </p:cNvSpPr>
          <p:nvPr/>
        </p:nvSpPr>
        <p:spPr bwMode="auto">
          <a:xfrm>
            <a:off x="5435600" y="3070225"/>
            <a:ext cx="0" cy="3476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99689" name="AutoShape 9"/>
          <p:cNvSpPr>
            <a:spLocks noChangeArrowheads="1"/>
          </p:cNvSpPr>
          <p:nvPr/>
        </p:nvSpPr>
        <p:spPr bwMode="auto">
          <a:xfrm>
            <a:off x="2952750" y="2441575"/>
            <a:ext cx="4714875" cy="6286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&lt;bloque_de_instrucciones&gt;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776" name="Text Box 11"/>
          <p:cNvSpPr txBox="1">
            <a:spLocks noChangeArrowheads="1"/>
          </p:cNvSpPr>
          <p:nvPr/>
        </p:nvSpPr>
        <p:spPr bwMode="auto">
          <a:xfrm>
            <a:off x="2124075" y="3573463"/>
            <a:ext cx="827088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2400">
                <a:latin typeface="Lucida Sans Unicode" pitchFamily="34" charset="0"/>
              </a:rPr>
              <a:t>SI</a:t>
            </a:r>
          </a:p>
        </p:txBody>
      </p:sp>
      <p:sp>
        <p:nvSpPr>
          <p:cNvPr id="32777" name="Text Box 12"/>
          <p:cNvSpPr txBox="1">
            <a:spLocks noChangeArrowheads="1"/>
          </p:cNvSpPr>
          <p:nvPr/>
        </p:nvSpPr>
        <p:spPr bwMode="auto">
          <a:xfrm>
            <a:off x="5580063" y="4724400"/>
            <a:ext cx="992187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2400">
                <a:latin typeface="Lucida Sans Unicode" pitchFamily="34" charset="0"/>
              </a:rPr>
              <a:t>NO</a:t>
            </a:r>
          </a:p>
        </p:txBody>
      </p:sp>
      <p:sp>
        <p:nvSpPr>
          <p:cNvPr id="32778" name="Line 13"/>
          <p:cNvSpPr>
            <a:spLocks noChangeShapeType="1"/>
          </p:cNvSpPr>
          <p:nvPr/>
        </p:nvSpPr>
        <p:spPr bwMode="auto">
          <a:xfrm>
            <a:off x="5099050" y="1916113"/>
            <a:ext cx="0" cy="5254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32779" name="Line 14"/>
          <p:cNvSpPr>
            <a:spLocks noChangeShapeType="1"/>
          </p:cNvSpPr>
          <p:nvPr/>
        </p:nvSpPr>
        <p:spPr bwMode="auto">
          <a:xfrm flipH="1">
            <a:off x="1547813" y="4076700"/>
            <a:ext cx="14874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2780" name="Line 15"/>
          <p:cNvSpPr>
            <a:spLocks noChangeShapeType="1"/>
          </p:cNvSpPr>
          <p:nvPr/>
        </p:nvSpPr>
        <p:spPr bwMode="auto">
          <a:xfrm flipV="1">
            <a:off x="1547813" y="2125663"/>
            <a:ext cx="0" cy="1951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2781" name="Line 16"/>
          <p:cNvSpPr>
            <a:spLocks noChangeShapeType="1"/>
          </p:cNvSpPr>
          <p:nvPr/>
        </p:nvSpPr>
        <p:spPr bwMode="auto">
          <a:xfrm>
            <a:off x="1547813" y="2125663"/>
            <a:ext cx="35512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32782" name="Line 17"/>
          <p:cNvSpPr>
            <a:spLocks noChangeShapeType="1"/>
          </p:cNvSpPr>
          <p:nvPr/>
        </p:nvSpPr>
        <p:spPr bwMode="auto">
          <a:xfrm>
            <a:off x="5435600" y="4797425"/>
            <a:ext cx="1588" cy="388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794" name="AutoShape 31"/>
          <p:cNvCxnSpPr>
            <a:cxnSpLocks noChangeShapeType="1"/>
          </p:cNvCxnSpPr>
          <p:nvPr/>
        </p:nvCxnSpPr>
        <p:spPr bwMode="auto">
          <a:xfrm rot="10800000" flipH="1">
            <a:off x="2420938" y="2708275"/>
            <a:ext cx="1655762" cy="2303463"/>
          </a:xfrm>
          <a:prstGeom prst="bentConnector4">
            <a:avLst>
              <a:gd name="adj1" fmla="val -29583"/>
              <a:gd name="adj2" fmla="val 100204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33795" name="4 Marcador de pie de página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mtClean="0"/>
              <a:t>AREA PROGRAMACIÓN</a:t>
            </a:r>
          </a:p>
        </p:txBody>
      </p:sp>
      <p:sp>
        <p:nvSpPr>
          <p:cNvPr id="3379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2ED408-5693-4006-A2B0-44C3D63D7CAC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s-ES" smtClean="0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3200" dirty="0"/>
              <a:t>Ejemplo: Escribe los primeros 10 números enteros</a:t>
            </a:r>
            <a:endParaRPr lang="es-ES" sz="3200" dirty="0"/>
          </a:p>
        </p:txBody>
      </p:sp>
      <p:sp>
        <p:nvSpPr>
          <p:cNvPr id="33798" name="AutoShape 6"/>
          <p:cNvSpPr>
            <a:spLocks noChangeAspect="1" noChangeArrowheads="1"/>
          </p:cNvSpPr>
          <p:nvPr/>
        </p:nvSpPr>
        <p:spPr bwMode="auto">
          <a:xfrm>
            <a:off x="2206625" y="1341438"/>
            <a:ext cx="4233863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>
              <a:latin typeface="Lucida Sans Unicode" pitchFamily="34" charset="0"/>
            </a:endParaRPr>
          </a:p>
        </p:txBody>
      </p:sp>
      <p:sp>
        <p:nvSpPr>
          <p:cNvPr id="33799" name="Text Box 14"/>
          <p:cNvSpPr txBox="1">
            <a:spLocks noChangeArrowheads="1"/>
          </p:cNvSpPr>
          <p:nvPr/>
        </p:nvSpPr>
        <p:spPr bwMode="auto">
          <a:xfrm>
            <a:off x="1979613" y="4508500"/>
            <a:ext cx="63817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>
                <a:solidFill>
                  <a:srgbClr val="000000"/>
                </a:solidFill>
                <a:latin typeface="Lucida Sans Unicode" pitchFamily="34" charset="0"/>
              </a:rPr>
              <a:t> SI</a:t>
            </a:r>
            <a:endParaRPr lang="es-ES" sz="2400">
              <a:latin typeface="Lucida Sans Unicode" pitchFamily="34" charset="0"/>
            </a:endParaRPr>
          </a:p>
        </p:txBody>
      </p:sp>
      <p:sp>
        <p:nvSpPr>
          <p:cNvPr id="200712" name="AutoShape 10"/>
          <p:cNvSpPr>
            <a:spLocks noChangeArrowheads="1"/>
          </p:cNvSpPr>
          <p:nvPr/>
        </p:nvSpPr>
        <p:spPr bwMode="auto">
          <a:xfrm>
            <a:off x="2050818" y="4576763"/>
            <a:ext cx="4248150" cy="868362"/>
          </a:xfrm>
          <a:prstGeom prst="flowChartDecision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Mientras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contador&lt;=10</a:t>
            </a:r>
            <a:endParaRPr lang="es-E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0713" name="AutoShape 17"/>
          <p:cNvSpPr>
            <a:spLocks noChangeArrowheads="1"/>
          </p:cNvSpPr>
          <p:nvPr/>
        </p:nvSpPr>
        <p:spPr bwMode="auto">
          <a:xfrm>
            <a:off x="3379788" y="1531938"/>
            <a:ext cx="1452562" cy="409575"/>
          </a:xfrm>
          <a:prstGeom prst="flowChartTerminator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Inicio</a:t>
            </a:r>
            <a:endParaRPr lang="es-E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0714" name="AutoShape 10"/>
          <p:cNvSpPr>
            <a:spLocks noChangeArrowheads="1"/>
          </p:cNvSpPr>
          <p:nvPr/>
        </p:nvSpPr>
        <p:spPr bwMode="auto">
          <a:xfrm>
            <a:off x="3132138" y="2144713"/>
            <a:ext cx="2016125" cy="422275"/>
          </a:xfrm>
          <a:prstGeom prst="flowChartProcess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contador=1</a:t>
            </a:r>
            <a:endParaRPr lang="es-E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0715" name="AutoShape 11"/>
          <p:cNvSpPr>
            <a:spLocks noChangeArrowheads="1"/>
          </p:cNvSpPr>
          <p:nvPr/>
        </p:nvSpPr>
        <p:spPr bwMode="auto">
          <a:xfrm>
            <a:off x="2843213" y="2873375"/>
            <a:ext cx="2592387" cy="700088"/>
          </a:xfrm>
          <a:prstGeom prst="flowChartInputOutpu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contador</a:t>
            </a:r>
            <a:endParaRPr lang="es-E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0716" name="AutoShape 12"/>
          <p:cNvSpPr>
            <a:spLocks noChangeArrowheads="1"/>
          </p:cNvSpPr>
          <p:nvPr/>
        </p:nvSpPr>
        <p:spPr bwMode="auto">
          <a:xfrm>
            <a:off x="2492379" y="3832225"/>
            <a:ext cx="3311525" cy="460375"/>
          </a:xfrm>
          <a:prstGeom prst="flowChartProcess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contador=contador+1</a:t>
            </a:r>
            <a:endParaRPr lang="es-E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0717" name="AutoShape 24"/>
          <p:cNvSpPr>
            <a:spLocks noChangeArrowheads="1"/>
          </p:cNvSpPr>
          <p:nvPr/>
        </p:nvSpPr>
        <p:spPr bwMode="auto">
          <a:xfrm>
            <a:off x="3484563" y="5632450"/>
            <a:ext cx="928687" cy="371475"/>
          </a:xfrm>
          <a:prstGeom prst="flowChartTerminator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Fin</a:t>
            </a:r>
            <a:endParaRPr lang="es-E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33806" name="AutoShape 32"/>
          <p:cNvCxnSpPr>
            <a:cxnSpLocks noChangeShapeType="1"/>
            <a:endCxn id="200717" idx="3"/>
          </p:cNvCxnSpPr>
          <p:nvPr/>
        </p:nvCxnSpPr>
        <p:spPr bwMode="auto">
          <a:xfrm rot="10800000" flipV="1">
            <a:off x="4413250" y="5000625"/>
            <a:ext cx="1868488" cy="817563"/>
          </a:xfrm>
          <a:prstGeom prst="bentConnector3">
            <a:avLst>
              <a:gd name="adj1" fmla="val -685"/>
            </a:avLst>
          </a:prstGeom>
          <a:noFill/>
          <a:ln w="1270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33807" name="Line 16"/>
          <p:cNvSpPr>
            <a:spLocks noChangeShapeType="1"/>
          </p:cNvSpPr>
          <p:nvPr/>
        </p:nvSpPr>
        <p:spPr bwMode="auto">
          <a:xfrm>
            <a:off x="4103688" y="2554288"/>
            <a:ext cx="1587" cy="3063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33808" name="Line 17"/>
          <p:cNvSpPr>
            <a:spLocks noChangeShapeType="1"/>
          </p:cNvSpPr>
          <p:nvPr/>
        </p:nvSpPr>
        <p:spPr bwMode="auto">
          <a:xfrm>
            <a:off x="4114800" y="3557588"/>
            <a:ext cx="0" cy="288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33809" name="Line 18"/>
          <p:cNvSpPr>
            <a:spLocks noChangeShapeType="1"/>
          </p:cNvSpPr>
          <p:nvPr/>
        </p:nvSpPr>
        <p:spPr bwMode="auto">
          <a:xfrm>
            <a:off x="4181475" y="4325938"/>
            <a:ext cx="0" cy="255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33810" name="Line 19"/>
          <p:cNvSpPr>
            <a:spLocks noChangeShapeType="1"/>
          </p:cNvSpPr>
          <p:nvPr/>
        </p:nvSpPr>
        <p:spPr bwMode="auto">
          <a:xfrm>
            <a:off x="4100513" y="1941513"/>
            <a:ext cx="0" cy="203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33811" name="Text Box 15"/>
          <p:cNvSpPr txBox="1">
            <a:spLocks noChangeArrowheads="1"/>
          </p:cNvSpPr>
          <p:nvPr/>
        </p:nvSpPr>
        <p:spPr bwMode="auto">
          <a:xfrm>
            <a:off x="5724525" y="4437063"/>
            <a:ext cx="6953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PR" sz="1000">
                <a:solidFill>
                  <a:srgbClr val="000000"/>
                </a:solidFill>
                <a:latin typeface="Lucida Sans Unicode" pitchFamily="34" charset="0"/>
              </a:rPr>
              <a:t>  </a:t>
            </a:r>
            <a:r>
              <a:rPr lang="es-PR" sz="2400">
                <a:solidFill>
                  <a:srgbClr val="000000"/>
                </a:solidFill>
                <a:latin typeface="Lucida Sans Unicode" pitchFamily="34" charset="0"/>
              </a:rPr>
              <a:t>No</a:t>
            </a:r>
            <a:endParaRPr lang="es-ES" sz="240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marL="0" indent="0" eaLnBrk="1" hangingPunct="1">
              <a:buFont typeface="Symbol" pitchFamily="18" charset="2"/>
              <a:buNone/>
            </a:pPr>
            <a:r>
              <a:rPr lang="es-ES_tradnl" sz="2400" b="1" smtClean="0"/>
              <a:t>Suponga que tiene Ud una tienda y desea registrar las ventas en una computadora. Diseñe un algoritmo en Diagrama de flujo y pseudocódigo que lea por cada cliente: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es-ES_tradnl" sz="2400" smtClean="0"/>
              <a:t>1.el monto de la venta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es-ES_tradnl" sz="2400" smtClean="0"/>
              <a:t>2.calcule e imprima el IVA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es-ES_tradnl" sz="2400" smtClean="0"/>
              <a:t>3.calcule e imprima el total a pagar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es-ES_tradnl" sz="2400" smtClean="0"/>
              <a:t>4.lea la cantidad con la que paga el cliente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es-ES_tradnl" sz="2400" smtClean="0"/>
              <a:t>5.calcule e imprima el cambio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es-ES_tradnl" sz="2400" smtClean="0"/>
              <a:t>6. Calcule el total de ventas por dia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6019800" y="76200"/>
            <a:ext cx="3224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b="1">
                <a:solidFill>
                  <a:srgbClr val="000099"/>
                </a:solidFill>
                <a:latin typeface="Lucida Sans Unicode" pitchFamily="34" charset="0"/>
              </a:rPr>
              <a:t>Repetitivos compuestos</a:t>
            </a: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685800" y="457200"/>
            <a:ext cx="487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ES_tradnl" sz="4000" b="1">
                <a:solidFill>
                  <a:srgbClr val="CC3300"/>
                </a:solidFill>
                <a:latin typeface="Tahoma" pitchFamily="34" charset="0"/>
              </a:rPr>
              <a:t>Ejercicio</a:t>
            </a:r>
            <a:endParaRPr lang="es-ES_tradnl" sz="4000">
              <a:solidFill>
                <a:srgbClr val="CC330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MX" sz="2000" smtClean="0"/>
              <a:t>Las estructuras de secuencia también son conocidas como sentencias o proposiciones.</a:t>
            </a:r>
          </a:p>
          <a:p>
            <a:pPr algn="just" eaLnBrk="1" hangingPunct="1"/>
            <a:endParaRPr lang="es-MX" sz="2000" smtClean="0"/>
          </a:p>
          <a:p>
            <a:pPr algn="just" eaLnBrk="1" hangingPunct="1"/>
            <a:r>
              <a:rPr lang="es-MX" sz="2000" smtClean="0"/>
              <a:t>Una sentencia o proposición es una  unidad completa, ejecutable en sí misma.</a:t>
            </a:r>
          </a:p>
          <a:p>
            <a:pPr algn="just" eaLnBrk="1" hangingPunct="1"/>
            <a:endParaRPr lang="es-MX" sz="2000" smtClean="0"/>
          </a:p>
          <a:p>
            <a:pPr algn="just" eaLnBrk="1" hangingPunct="1"/>
            <a:r>
              <a:rPr lang="es-MX" sz="2000" smtClean="0"/>
              <a:t>La ejecución de estas sentencias se realiza de manera secuencial, es decir, cada una a continuación de la anterior, empezando por la primera y terminando con la última.</a:t>
            </a:r>
          </a:p>
          <a:p>
            <a:pPr algn="just" eaLnBrk="1" hangingPunct="1"/>
            <a:endParaRPr lang="es-MX" sz="200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Sentencias Secuenciales</a:t>
            </a:r>
            <a:endParaRPr lang="es-MX" dirty="0"/>
          </a:p>
        </p:txBody>
      </p:sp>
      <p:sp>
        <p:nvSpPr>
          <p:cNvPr id="4" name="AutoShape 15"/>
          <p:cNvSpPr>
            <a:spLocks noChangeArrowheads="1"/>
          </p:cNvSpPr>
          <p:nvPr/>
        </p:nvSpPr>
        <p:spPr bwMode="auto">
          <a:xfrm>
            <a:off x="1928794" y="4929198"/>
            <a:ext cx="1071570" cy="571504"/>
          </a:xfrm>
          <a:prstGeom prst="flowChartProcess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R</a:t>
            </a:r>
            <a:r>
              <a:rPr lang="es-MX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</a:t>
            </a:r>
            <a:r>
              <a:rPr lang="es-MX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X+Y</a:t>
            </a:r>
          </a:p>
        </p:txBody>
      </p:sp>
      <p:sp>
        <p:nvSpPr>
          <p:cNvPr id="5" name="AutoShape 15"/>
          <p:cNvSpPr>
            <a:spLocks noChangeArrowheads="1"/>
          </p:cNvSpPr>
          <p:nvPr/>
        </p:nvSpPr>
        <p:spPr bwMode="auto">
          <a:xfrm>
            <a:off x="5500694" y="4929198"/>
            <a:ext cx="1071570" cy="571504"/>
          </a:xfrm>
          <a:prstGeom prst="flowChartProcess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Z</a:t>
            </a:r>
            <a:r>
              <a:rPr lang="es-MX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</a:t>
            </a:r>
            <a:r>
              <a:rPr lang="es-MX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Z+Y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2 Marcador de contenido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2828925"/>
          </a:xfrm>
        </p:spPr>
        <p:txBody>
          <a:bodyPr/>
          <a:lstStyle/>
          <a:p>
            <a:pPr algn="just" eaLnBrk="1" hangingPunct="1"/>
            <a:r>
              <a:rPr lang="es-MX" sz="2400" smtClean="0"/>
              <a:t>Las estructuras de control, también conocidas como estructuras de decisión, controlan el flujo de ejecución de un programa.  </a:t>
            </a:r>
          </a:p>
          <a:p>
            <a:pPr algn="just" eaLnBrk="1" hangingPunct="1"/>
            <a:r>
              <a:rPr lang="es-MX" sz="2400" smtClean="0"/>
              <a:t>Permiten seleccionar la próxima proposición a ejecutarse dependiendo del valor de una condición (cierta o falsa). Para construir esta condición se usarán las expresiones lógicas o relacionales.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Sentencias de Control</a:t>
            </a:r>
            <a:endParaRPr lang="es-MX" dirty="0"/>
          </a:p>
        </p:txBody>
      </p:sp>
      <p:grpSp>
        <p:nvGrpSpPr>
          <p:cNvPr id="14340" name="20 Grupo"/>
          <p:cNvGrpSpPr>
            <a:grpSpLocks/>
          </p:cNvGrpSpPr>
          <p:nvPr/>
        </p:nvGrpSpPr>
        <p:grpSpPr bwMode="auto">
          <a:xfrm>
            <a:off x="5143500" y="4143375"/>
            <a:ext cx="3071813" cy="2571750"/>
            <a:chOff x="1285853" y="4429122"/>
            <a:chExt cx="1000131" cy="928693"/>
          </a:xfrm>
        </p:grpSpPr>
        <p:sp>
          <p:nvSpPr>
            <p:cNvPr id="9" name="AutoShape 11"/>
            <p:cNvSpPr>
              <a:spLocks noChangeArrowheads="1"/>
            </p:cNvSpPr>
            <p:nvPr/>
          </p:nvSpPr>
          <p:spPr bwMode="auto">
            <a:xfrm>
              <a:off x="1285853" y="4429122"/>
              <a:ext cx="683462" cy="639254"/>
            </a:xfrm>
            <a:prstGeom prst="flowChartDecision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1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(X + 4)&lt;= 10</a:t>
              </a:r>
            </a:p>
          </p:txBody>
        </p:sp>
        <p:sp>
          <p:nvSpPr>
            <p:cNvPr id="14348" name="Line 10"/>
            <p:cNvSpPr>
              <a:spLocks noChangeShapeType="1"/>
            </p:cNvSpPr>
            <p:nvPr/>
          </p:nvSpPr>
          <p:spPr bwMode="auto">
            <a:xfrm>
              <a:off x="1951849" y="4752300"/>
              <a:ext cx="273385" cy="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4349" name="Line 9"/>
            <p:cNvSpPr>
              <a:spLocks noChangeShapeType="1"/>
            </p:cNvSpPr>
            <p:nvPr/>
          </p:nvSpPr>
          <p:spPr bwMode="auto">
            <a:xfrm>
              <a:off x="1627584" y="5068376"/>
              <a:ext cx="0" cy="261916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4350" name="Text Box 7"/>
            <p:cNvSpPr txBox="1">
              <a:spLocks noChangeArrowheads="1"/>
            </p:cNvSpPr>
            <p:nvPr/>
          </p:nvSpPr>
          <p:spPr bwMode="auto">
            <a:xfrm>
              <a:off x="1340530" y="4980478"/>
              <a:ext cx="438175" cy="377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MX">
                <a:cs typeface="Arial" charset="0"/>
              </a:endParaRPr>
            </a:p>
          </p:txBody>
        </p:sp>
        <p:sp>
          <p:nvSpPr>
            <p:cNvPr id="14351" name="Text Box 5"/>
            <p:cNvSpPr txBox="1">
              <a:spLocks noChangeArrowheads="1"/>
            </p:cNvSpPr>
            <p:nvPr/>
          </p:nvSpPr>
          <p:spPr bwMode="auto">
            <a:xfrm>
              <a:off x="1847809" y="4467310"/>
              <a:ext cx="438175" cy="377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MX">
                <a:cs typeface="Arial" charset="0"/>
              </a:endParaRPr>
            </a:p>
          </p:txBody>
        </p:sp>
      </p:grpSp>
      <p:grpSp>
        <p:nvGrpSpPr>
          <p:cNvPr id="14341" name="21 Grupo"/>
          <p:cNvGrpSpPr>
            <a:grpSpLocks/>
          </p:cNvGrpSpPr>
          <p:nvPr/>
        </p:nvGrpSpPr>
        <p:grpSpPr bwMode="auto">
          <a:xfrm>
            <a:off x="1643063" y="4214813"/>
            <a:ext cx="2357437" cy="2214562"/>
            <a:chOff x="1285853" y="4429122"/>
            <a:chExt cx="1000131" cy="928693"/>
          </a:xfrm>
        </p:grpSpPr>
        <p:sp>
          <p:nvSpPr>
            <p:cNvPr id="23" name="AutoShape 11"/>
            <p:cNvSpPr>
              <a:spLocks noChangeArrowheads="1"/>
            </p:cNvSpPr>
            <p:nvPr/>
          </p:nvSpPr>
          <p:spPr bwMode="auto">
            <a:xfrm>
              <a:off x="1285853" y="4429122"/>
              <a:ext cx="683462" cy="639254"/>
            </a:xfrm>
            <a:prstGeom prst="flowChartDecision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Y and X</a:t>
              </a:r>
            </a:p>
          </p:txBody>
        </p:sp>
        <p:sp>
          <p:nvSpPr>
            <p:cNvPr id="14343" name="Line 10"/>
            <p:cNvSpPr>
              <a:spLocks noChangeShapeType="1"/>
            </p:cNvSpPr>
            <p:nvPr/>
          </p:nvSpPr>
          <p:spPr bwMode="auto">
            <a:xfrm>
              <a:off x="1951849" y="4752300"/>
              <a:ext cx="273385" cy="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4344" name="Line 9"/>
            <p:cNvSpPr>
              <a:spLocks noChangeShapeType="1"/>
            </p:cNvSpPr>
            <p:nvPr/>
          </p:nvSpPr>
          <p:spPr bwMode="auto">
            <a:xfrm>
              <a:off x="1627584" y="5068376"/>
              <a:ext cx="0" cy="261916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4345" name="Text Box 7"/>
            <p:cNvSpPr txBox="1">
              <a:spLocks noChangeArrowheads="1"/>
            </p:cNvSpPr>
            <p:nvPr/>
          </p:nvSpPr>
          <p:spPr bwMode="auto">
            <a:xfrm>
              <a:off x="1340530" y="4980478"/>
              <a:ext cx="438175" cy="377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MX">
                <a:cs typeface="Arial" charset="0"/>
              </a:endParaRPr>
            </a:p>
          </p:txBody>
        </p:sp>
        <p:sp>
          <p:nvSpPr>
            <p:cNvPr id="14346" name="Text Box 5"/>
            <p:cNvSpPr txBox="1">
              <a:spLocks noChangeArrowheads="1"/>
            </p:cNvSpPr>
            <p:nvPr/>
          </p:nvSpPr>
          <p:spPr bwMode="auto">
            <a:xfrm>
              <a:off x="1847809" y="4467310"/>
              <a:ext cx="438175" cy="377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MX"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85863"/>
          </a:xfrm>
        </p:spPr>
        <p:txBody>
          <a:bodyPr>
            <a:normAutofit lnSpcReduction="1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MX" sz="2400" dirty="0" smtClean="0"/>
              <a:t>Se evalúa la condición, si la condición es cierta se realiza proposición,  y si es falsa entonces no se realiza la proposición.</a:t>
            </a:r>
            <a:endParaRPr lang="es-MX" sz="24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Condicional simple</a:t>
            </a:r>
            <a:endParaRPr lang="es-MX" dirty="0"/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1643042" y="2786058"/>
            <a:ext cx="2325399" cy="1524377"/>
          </a:xfrm>
          <a:prstGeom prst="flowChartDecision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X = 10</a:t>
            </a:r>
          </a:p>
        </p:txBody>
      </p:sp>
      <p:sp>
        <p:nvSpPr>
          <p:cNvPr id="15365" name="Line 10"/>
          <p:cNvSpPr>
            <a:spLocks noChangeShapeType="1"/>
          </p:cNvSpPr>
          <p:nvPr/>
        </p:nvSpPr>
        <p:spPr bwMode="auto">
          <a:xfrm>
            <a:off x="3927475" y="3556000"/>
            <a:ext cx="644525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2486025" y="4100513"/>
            <a:ext cx="103346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>
              <a:cs typeface="Arial" charset="0"/>
            </a:endParaRP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3681413" y="2876550"/>
            <a:ext cx="1033462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>
              <a:cs typeface="Arial" charset="0"/>
            </a:endParaRPr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4572000" y="3357562"/>
            <a:ext cx="1071570" cy="571504"/>
          </a:xfrm>
          <a:prstGeom prst="flowChartProcess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MX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</a:t>
            </a:r>
            <a:r>
              <a:rPr lang="es-MX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</a:t>
            </a:r>
            <a:r>
              <a:rPr lang="es-MX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X+10</a:t>
            </a:r>
          </a:p>
        </p:txBody>
      </p:sp>
      <p:sp>
        <p:nvSpPr>
          <p:cNvPr id="15369" name="10 CuadroTexto"/>
          <p:cNvSpPr txBox="1">
            <a:spLocks noChangeArrowheads="1"/>
          </p:cNvSpPr>
          <p:nvPr/>
        </p:nvSpPr>
        <p:spPr bwMode="auto">
          <a:xfrm>
            <a:off x="3786188" y="2928938"/>
            <a:ext cx="714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latin typeface="Lucida Sans Unicode" pitchFamily="34" charset="0"/>
              </a:rPr>
              <a:t>SI</a:t>
            </a:r>
          </a:p>
        </p:txBody>
      </p:sp>
      <p:sp>
        <p:nvSpPr>
          <p:cNvPr id="15370" name="11 CuadroTexto"/>
          <p:cNvSpPr txBox="1">
            <a:spLocks noChangeArrowheads="1"/>
          </p:cNvSpPr>
          <p:nvPr/>
        </p:nvSpPr>
        <p:spPr bwMode="auto">
          <a:xfrm>
            <a:off x="2000250" y="4357688"/>
            <a:ext cx="714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latin typeface="Lucida Sans Unicode" pitchFamily="34" charset="0"/>
              </a:rPr>
              <a:t>NO</a:t>
            </a:r>
          </a:p>
        </p:txBody>
      </p:sp>
      <p:cxnSp>
        <p:nvCxnSpPr>
          <p:cNvPr id="16" name="15 Conector recto de flecha"/>
          <p:cNvCxnSpPr/>
          <p:nvPr/>
        </p:nvCxnSpPr>
        <p:spPr>
          <a:xfrm rot="5400000">
            <a:off x="2036763" y="5035550"/>
            <a:ext cx="15001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angular"/>
          <p:cNvCxnSpPr/>
          <p:nvPr/>
        </p:nvCxnSpPr>
        <p:spPr>
          <a:xfrm rot="10800000" flipV="1">
            <a:off x="2786063" y="3643313"/>
            <a:ext cx="2857500" cy="1428750"/>
          </a:xfrm>
          <a:prstGeom prst="bentConnector3">
            <a:avLst>
              <a:gd name="adj1" fmla="val -1030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1185862"/>
          </a:xfrm>
        </p:spPr>
        <p:txBody>
          <a:bodyPr>
            <a:normAutofit lnSpcReduction="1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MX" sz="2400" dirty="0" smtClean="0"/>
              <a:t>Se evalúa la condición, si la condición es cierta se realizará proposición1 y si condición es falsa se realizará la proposición 2.</a:t>
            </a:r>
            <a:endParaRPr lang="es-MX" sz="24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Condicional doble</a:t>
            </a:r>
            <a:endParaRPr lang="es-MX" dirty="0"/>
          </a:p>
        </p:txBody>
      </p:sp>
      <p:grpSp>
        <p:nvGrpSpPr>
          <p:cNvPr id="16388" name="26 Grupo"/>
          <p:cNvGrpSpPr>
            <a:grpSpLocks/>
          </p:cNvGrpSpPr>
          <p:nvPr/>
        </p:nvGrpSpPr>
        <p:grpSpPr bwMode="auto">
          <a:xfrm>
            <a:off x="2000250" y="2786063"/>
            <a:ext cx="3643313" cy="3502025"/>
            <a:chOff x="2000232" y="2786058"/>
            <a:chExt cx="3643338" cy="3501256"/>
          </a:xfrm>
        </p:grpSpPr>
        <p:sp>
          <p:nvSpPr>
            <p:cNvPr id="5" name="AutoShape 11"/>
            <p:cNvSpPr>
              <a:spLocks noChangeArrowheads="1"/>
            </p:cNvSpPr>
            <p:nvPr/>
          </p:nvSpPr>
          <p:spPr bwMode="auto">
            <a:xfrm>
              <a:off x="2357422" y="2786058"/>
              <a:ext cx="1611019" cy="1524377"/>
            </a:xfrm>
            <a:prstGeom prst="flowChartDecision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 X = 10</a:t>
              </a:r>
            </a:p>
          </p:txBody>
        </p:sp>
        <p:sp>
          <p:nvSpPr>
            <p:cNvPr id="16390" name="Line 10"/>
            <p:cNvSpPr>
              <a:spLocks noChangeShapeType="1"/>
            </p:cNvSpPr>
            <p:nvPr/>
          </p:nvSpPr>
          <p:spPr bwMode="auto">
            <a:xfrm>
              <a:off x="3927271" y="3556714"/>
              <a:ext cx="644408" cy="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6391" name="Text Box 7"/>
            <p:cNvSpPr txBox="1">
              <a:spLocks noChangeArrowheads="1"/>
            </p:cNvSpPr>
            <p:nvPr/>
          </p:nvSpPr>
          <p:spPr bwMode="auto">
            <a:xfrm>
              <a:off x="2486304" y="4100831"/>
              <a:ext cx="1032842" cy="8998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MX">
                <a:cs typeface="Arial" charset="0"/>
              </a:endParaRPr>
            </a:p>
          </p:txBody>
        </p:sp>
        <p:sp>
          <p:nvSpPr>
            <p:cNvPr id="16392" name="Text Box 5"/>
            <p:cNvSpPr txBox="1">
              <a:spLocks noChangeArrowheads="1"/>
            </p:cNvSpPr>
            <p:nvPr/>
          </p:nvSpPr>
          <p:spPr bwMode="auto">
            <a:xfrm>
              <a:off x="3682034" y="2877122"/>
              <a:ext cx="1032842" cy="8998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MX">
                <a:cs typeface="Arial" charset="0"/>
              </a:endParaRPr>
            </a:p>
          </p:txBody>
        </p:sp>
        <p:sp>
          <p:nvSpPr>
            <p:cNvPr id="10" name="AutoShape 15"/>
            <p:cNvSpPr>
              <a:spLocks noChangeArrowheads="1"/>
            </p:cNvSpPr>
            <p:nvPr/>
          </p:nvSpPr>
          <p:spPr bwMode="auto">
            <a:xfrm>
              <a:off x="4572000" y="3357562"/>
              <a:ext cx="1071570" cy="571504"/>
            </a:xfrm>
            <a:prstGeom prst="flowChartProcess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</a:t>
              </a:r>
              <a:r>
                <a:rPr lang="es-MX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X</a:t>
              </a:r>
              <a:r>
                <a:rPr lang="es-MX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sym typeface="Symbol"/>
                </a:rPr>
                <a:t></a:t>
              </a:r>
              <a:r>
                <a:rPr lang="es-MX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X+10</a:t>
              </a:r>
            </a:p>
          </p:txBody>
        </p:sp>
        <p:sp>
          <p:nvSpPr>
            <p:cNvPr id="16394" name="10 CuadroTexto"/>
            <p:cNvSpPr txBox="1">
              <a:spLocks noChangeArrowheads="1"/>
            </p:cNvSpPr>
            <p:nvPr/>
          </p:nvSpPr>
          <p:spPr bwMode="auto">
            <a:xfrm>
              <a:off x="3786182" y="2928934"/>
              <a:ext cx="7143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MX">
                  <a:latin typeface="Lucida Sans Unicode" pitchFamily="34" charset="0"/>
                </a:rPr>
                <a:t>SI</a:t>
              </a:r>
            </a:p>
          </p:txBody>
        </p:sp>
        <p:sp>
          <p:nvSpPr>
            <p:cNvPr id="16395" name="11 CuadroTexto"/>
            <p:cNvSpPr txBox="1">
              <a:spLocks noChangeArrowheads="1"/>
            </p:cNvSpPr>
            <p:nvPr/>
          </p:nvSpPr>
          <p:spPr bwMode="auto">
            <a:xfrm>
              <a:off x="2000232" y="4357694"/>
              <a:ext cx="7143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MX">
                  <a:latin typeface="Lucida Sans Unicode" pitchFamily="34" charset="0"/>
                </a:rPr>
                <a:t>NO</a:t>
              </a:r>
            </a:p>
          </p:txBody>
        </p:sp>
        <p:cxnSp>
          <p:nvCxnSpPr>
            <p:cNvPr id="18" name="17 Conector angular"/>
            <p:cNvCxnSpPr/>
            <p:nvPr/>
          </p:nvCxnSpPr>
          <p:spPr>
            <a:xfrm rot="10800000" flipV="1">
              <a:off x="3143240" y="3643120"/>
              <a:ext cx="2500330" cy="2142654"/>
            </a:xfrm>
            <a:prstGeom prst="bentConnector3">
              <a:avLst>
                <a:gd name="adj1" fmla="val -921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15"/>
            <p:cNvSpPr>
              <a:spLocks noChangeArrowheads="1"/>
            </p:cNvSpPr>
            <p:nvPr/>
          </p:nvSpPr>
          <p:spPr bwMode="auto">
            <a:xfrm>
              <a:off x="2643174" y="4857760"/>
              <a:ext cx="1071570" cy="571504"/>
            </a:xfrm>
            <a:prstGeom prst="flowChartProcess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</a:t>
              </a:r>
              <a:r>
                <a:rPr lang="es-MX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X</a:t>
              </a:r>
              <a:r>
                <a:rPr lang="es-MX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sym typeface="Symbol"/>
                </a:rPr>
                <a:t></a:t>
              </a:r>
              <a:r>
                <a:rPr lang="es-MX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X+1</a:t>
              </a:r>
            </a:p>
          </p:txBody>
        </p:sp>
        <p:cxnSp>
          <p:nvCxnSpPr>
            <p:cNvPr id="22" name="21 Conector recto de flecha"/>
            <p:cNvCxnSpPr>
              <a:stCxn id="5" idx="2"/>
              <a:endCxn id="13" idx="0"/>
            </p:cNvCxnSpPr>
            <p:nvPr/>
          </p:nvCxnSpPr>
          <p:spPr>
            <a:xfrm rot="16200000" flipH="1">
              <a:off x="2897238" y="4574775"/>
              <a:ext cx="547567" cy="174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 de flecha"/>
            <p:cNvCxnSpPr/>
            <p:nvPr/>
          </p:nvCxnSpPr>
          <p:spPr>
            <a:xfrm rot="5400000">
              <a:off x="2714710" y="5857195"/>
              <a:ext cx="857062" cy="31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2 Marcador de contenido"/>
          <p:cNvSpPr>
            <a:spLocks noGrp="1"/>
          </p:cNvSpPr>
          <p:nvPr>
            <p:ph idx="1"/>
          </p:nvPr>
        </p:nvSpPr>
        <p:spPr>
          <a:xfrm>
            <a:off x="357188" y="928688"/>
            <a:ext cx="8229600" cy="3071812"/>
          </a:xfrm>
        </p:spPr>
        <p:txBody>
          <a:bodyPr/>
          <a:lstStyle/>
          <a:p>
            <a:pPr algn="just" eaLnBrk="1" hangingPunct="1"/>
            <a:r>
              <a:rPr lang="es-MX" sz="1800" smtClean="0"/>
              <a:t>Permite realizar una ramificación múltiple, ejecutando una entre varias partes del programa, según se cumpla una entre n condiciones.</a:t>
            </a:r>
          </a:p>
          <a:p>
            <a:pPr algn="just" eaLnBrk="1" hangingPunct="1"/>
            <a:endParaRPr lang="es-MX" sz="1800" smtClean="0"/>
          </a:p>
          <a:p>
            <a:pPr algn="just" eaLnBrk="1" hangingPunct="1"/>
            <a:r>
              <a:rPr lang="es-MX" sz="1800" smtClean="0"/>
              <a:t>Selector es una variable que puede tomar solamente alguno de los valores: valor 1, valor 2, valor 3,...valor n. </a:t>
            </a:r>
          </a:p>
          <a:p>
            <a:pPr algn="just" eaLnBrk="1" hangingPunct="1"/>
            <a:endParaRPr lang="es-MX" sz="1800" smtClean="0"/>
          </a:p>
          <a:p>
            <a:pPr algn="just" eaLnBrk="1" hangingPunct="1"/>
            <a:r>
              <a:rPr lang="es-MX" sz="1800" smtClean="0"/>
              <a:t>Dependiendo del valor que tome selector, se ejecutará alguna de las proposiciones.</a:t>
            </a:r>
          </a:p>
          <a:p>
            <a:pPr algn="just" eaLnBrk="1" hangingPunct="1"/>
            <a:endParaRPr lang="es-MX" sz="1800" smtClean="0"/>
          </a:p>
          <a:p>
            <a:pPr algn="just" eaLnBrk="1" hangingPunct="1"/>
            <a:r>
              <a:rPr lang="es-MX" sz="1800" smtClean="0"/>
              <a:t>Pero si selector NO toma alguno de los valores,  valor 1 hasta valor n, entonces ejecutará la proposición por omisión que es la proposición x.</a:t>
            </a:r>
          </a:p>
          <a:p>
            <a:pPr algn="just" eaLnBrk="1" hangingPunct="1"/>
            <a:endParaRPr lang="es-MX" sz="180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Condicional múltiple</a:t>
            </a:r>
            <a:endParaRPr lang="es-MX" dirty="0"/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3681413" y="3590925"/>
            <a:ext cx="1033462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>
              <a:cs typeface="Arial" charset="0"/>
            </a:endParaRPr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3786182" y="4929199"/>
            <a:ext cx="785818" cy="428628"/>
          </a:xfrm>
          <a:prstGeom prst="hexagon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OP</a:t>
            </a: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3771900" y="5386388"/>
            <a:ext cx="103346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>
              <a:cs typeface="Arial" charset="0"/>
            </a:endParaRPr>
          </a:p>
        </p:txBody>
      </p:sp>
      <p:sp>
        <p:nvSpPr>
          <p:cNvPr id="17415" name="10 CuadroTexto"/>
          <p:cNvSpPr txBox="1">
            <a:spLocks noChangeArrowheads="1"/>
          </p:cNvSpPr>
          <p:nvPr/>
        </p:nvSpPr>
        <p:spPr bwMode="auto">
          <a:xfrm>
            <a:off x="2357438" y="5500688"/>
            <a:ext cx="357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400">
                <a:latin typeface="Lucida Sans Unicode" pitchFamily="34" charset="0"/>
              </a:rPr>
              <a:t>1</a:t>
            </a:r>
          </a:p>
        </p:txBody>
      </p:sp>
      <p:sp>
        <p:nvSpPr>
          <p:cNvPr id="13" name="AutoShape 15"/>
          <p:cNvSpPr>
            <a:spLocks noChangeArrowheads="1"/>
          </p:cNvSpPr>
          <p:nvPr/>
        </p:nvSpPr>
        <p:spPr bwMode="auto">
          <a:xfrm>
            <a:off x="1814480" y="6072207"/>
            <a:ext cx="785818" cy="428627"/>
          </a:xfrm>
          <a:prstGeom prst="flowChartProcess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MX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</a:t>
            </a:r>
            <a:r>
              <a:rPr lang="es-MX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</a:t>
            </a:r>
            <a:r>
              <a:rPr lang="es-MX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X+1</a:t>
            </a:r>
          </a:p>
        </p:txBody>
      </p:sp>
      <p:cxnSp>
        <p:nvCxnSpPr>
          <p:cNvPr id="20" name="19 Conector recto de flecha"/>
          <p:cNvCxnSpPr/>
          <p:nvPr/>
        </p:nvCxnSpPr>
        <p:spPr>
          <a:xfrm rot="5400000">
            <a:off x="3896519" y="4644231"/>
            <a:ext cx="571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3500430" y="6072207"/>
            <a:ext cx="857256" cy="428627"/>
          </a:xfrm>
          <a:prstGeom prst="flowChartProcess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MX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</a:t>
            </a:r>
            <a:r>
              <a:rPr lang="es-MX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</a:t>
            </a:r>
            <a:r>
              <a:rPr lang="es-MX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X+10</a:t>
            </a:r>
          </a:p>
        </p:txBody>
      </p:sp>
      <p:sp>
        <p:nvSpPr>
          <p:cNvPr id="23" name="AutoShape 15"/>
          <p:cNvSpPr>
            <a:spLocks noChangeArrowheads="1"/>
          </p:cNvSpPr>
          <p:nvPr/>
        </p:nvSpPr>
        <p:spPr bwMode="auto">
          <a:xfrm>
            <a:off x="4572000" y="6072207"/>
            <a:ext cx="785818" cy="428627"/>
          </a:xfrm>
          <a:prstGeom prst="flowChartProcess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MX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</a:t>
            </a:r>
            <a:r>
              <a:rPr lang="es-MX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</a:t>
            </a:r>
            <a:r>
              <a:rPr lang="es-MX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X*3</a:t>
            </a:r>
          </a:p>
        </p:txBody>
      </p:sp>
      <p:sp>
        <p:nvSpPr>
          <p:cNvPr id="25" name="AutoShape 15"/>
          <p:cNvSpPr>
            <a:spLocks noChangeArrowheads="1"/>
          </p:cNvSpPr>
          <p:nvPr/>
        </p:nvSpPr>
        <p:spPr bwMode="auto">
          <a:xfrm>
            <a:off x="5572132" y="6072207"/>
            <a:ext cx="1000132" cy="428627"/>
          </a:xfrm>
          <a:prstGeom prst="flowChartProcess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MX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</a:t>
            </a:r>
            <a:r>
              <a:rPr lang="es-MX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</a:t>
            </a:r>
            <a:r>
              <a:rPr lang="es-MX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X+100</a:t>
            </a:r>
          </a:p>
        </p:txBody>
      </p:sp>
      <p:cxnSp>
        <p:nvCxnSpPr>
          <p:cNvPr id="27" name="26 Conector recto de flecha"/>
          <p:cNvCxnSpPr>
            <a:stCxn id="5" idx="2"/>
            <a:endCxn id="13" idx="0"/>
          </p:cNvCxnSpPr>
          <p:nvPr/>
        </p:nvCxnSpPr>
        <p:spPr>
          <a:xfrm rot="5400000">
            <a:off x="2692400" y="4872038"/>
            <a:ext cx="714375" cy="1685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>
            <a:endCxn id="21" idx="0"/>
          </p:cNvCxnSpPr>
          <p:nvPr/>
        </p:nvCxnSpPr>
        <p:spPr>
          <a:xfrm rot="5400000">
            <a:off x="3679031" y="5607845"/>
            <a:ext cx="714375" cy="214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>
            <a:endCxn id="23" idx="0"/>
          </p:cNvCxnSpPr>
          <p:nvPr/>
        </p:nvCxnSpPr>
        <p:spPr>
          <a:xfrm>
            <a:off x="4143375" y="5357813"/>
            <a:ext cx="822325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>
            <a:stCxn id="5" idx="2"/>
            <a:endCxn id="25" idx="0"/>
          </p:cNvCxnSpPr>
          <p:nvPr/>
        </p:nvCxnSpPr>
        <p:spPr>
          <a:xfrm rot="16200000" flipH="1">
            <a:off x="4910931" y="4910932"/>
            <a:ext cx="714375" cy="1608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5" name="34 CuadroTexto"/>
          <p:cNvSpPr txBox="1">
            <a:spLocks noChangeArrowheads="1"/>
          </p:cNvSpPr>
          <p:nvPr/>
        </p:nvSpPr>
        <p:spPr bwMode="auto">
          <a:xfrm>
            <a:off x="3643313" y="5572125"/>
            <a:ext cx="357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400">
                <a:latin typeface="Lucida Sans Unicode" pitchFamily="34" charset="0"/>
              </a:rPr>
              <a:t>2</a:t>
            </a:r>
          </a:p>
        </p:txBody>
      </p:sp>
      <p:sp>
        <p:nvSpPr>
          <p:cNvPr id="17426" name="35 CuadroTexto"/>
          <p:cNvSpPr txBox="1">
            <a:spLocks noChangeArrowheads="1"/>
          </p:cNvSpPr>
          <p:nvPr/>
        </p:nvSpPr>
        <p:spPr bwMode="auto">
          <a:xfrm>
            <a:off x="4643438" y="5572125"/>
            <a:ext cx="357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400">
                <a:latin typeface="Lucida Sans Unicode" pitchFamily="34" charset="0"/>
              </a:rPr>
              <a:t>3</a:t>
            </a:r>
          </a:p>
        </p:txBody>
      </p:sp>
      <p:sp>
        <p:nvSpPr>
          <p:cNvPr id="17427" name="36 CuadroTexto"/>
          <p:cNvSpPr txBox="1">
            <a:spLocks noChangeArrowheads="1"/>
          </p:cNvSpPr>
          <p:nvPr/>
        </p:nvSpPr>
        <p:spPr bwMode="auto">
          <a:xfrm>
            <a:off x="5357813" y="5429250"/>
            <a:ext cx="357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400">
                <a:latin typeface="Lucida Sans Unicode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5105400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s-ES_tradnl" sz="2400" b="1" dirty="0"/>
              <a:t>Un teatro otorga descuentos según la edad del cliente. Determinar </a:t>
            </a:r>
            <a:r>
              <a:rPr lang="es-ES_tradnl" sz="2400" b="1" dirty="0" smtClean="0"/>
              <a:t>cuanto debe pagar una persona por entrara al teatro. </a:t>
            </a:r>
            <a:r>
              <a:rPr lang="es-ES_tradnl" sz="2400" b="1" dirty="0"/>
              <a:t>Tomar en cuenta que los niños menores de  5 años no pueden entrar al teatro y que existe un precio </a:t>
            </a:r>
            <a:r>
              <a:rPr lang="es-ES_tradnl" sz="2400" b="1" dirty="0" smtClean="0"/>
              <a:t>único de $100 </a:t>
            </a:r>
            <a:r>
              <a:rPr lang="es-ES_tradnl" sz="2400" b="1" dirty="0"/>
              <a:t>en los asientos. Los descuentos se hacen tomando en cuenta el siguiente </a:t>
            </a:r>
            <a:r>
              <a:rPr lang="es-ES_tradnl" sz="2400" b="1" dirty="0" smtClean="0"/>
              <a:t>cuadro:</a:t>
            </a:r>
            <a:endParaRPr lang="es-ES_tradnl" sz="2400" b="1" dirty="0"/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s-ES_tradnl" dirty="0"/>
              <a:t> </a:t>
            </a:r>
            <a:r>
              <a:rPr lang="es-ES_tradnl" sz="2400" dirty="0"/>
              <a:t>Categoría		Edad		Descuento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s-ES_tradnl" sz="2400" dirty="0"/>
              <a:t>	1		5-14		35%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s-ES_tradnl" sz="2400" dirty="0"/>
              <a:t>	2		15-19		25%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s-ES_tradnl" sz="2400" dirty="0"/>
              <a:t>	3		20-45		10%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s-ES_tradnl" sz="2400" dirty="0"/>
              <a:t>	4		46-65		25%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s-ES_tradnl" sz="2400" dirty="0"/>
              <a:t>	5		66 y más	35%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7146925" y="41275"/>
            <a:ext cx="196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b="1">
                <a:solidFill>
                  <a:srgbClr val="000099"/>
                </a:solidFill>
                <a:latin typeface="Lucida Sans Unicode" pitchFamily="34" charset="0"/>
              </a:rPr>
              <a:t>Repetir-hasta</a:t>
            </a: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-228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4000" b="1">
                <a:solidFill>
                  <a:srgbClr val="CC3300"/>
                </a:solidFill>
                <a:latin typeface="Tahoma" pitchFamily="34" charset="0"/>
              </a:rPr>
              <a:t>Ejercicio  de algoritmo</a:t>
            </a:r>
            <a:endParaRPr lang="es-ES_tradnl" sz="4000">
              <a:solidFill>
                <a:srgbClr val="CC330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MX" sz="2400" smtClean="0"/>
              <a:t>Las estructuras de repetición, permiten la ejecución de una lista o secuencia de instrucciones en varias ocasiones. </a:t>
            </a:r>
          </a:p>
          <a:p>
            <a:pPr algn="just" eaLnBrk="1" hangingPunct="1"/>
            <a:endParaRPr lang="es-MX" sz="2400" smtClean="0"/>
          </a:p>
          <a:p>
            <a:pPr algn="just" eaLnBrk="1" hangingPunct="1"/>
            <a:r>
              <a:rPr lang="es-MX" sz="2400" smtClean="0"/>
              <a:t>El número de veces que el bloque de instrucciones se ejecutará se puede especificar de </a:t>
            </a:r>
            <a:r>
              <a:rPr lang="es-MX" sz="2400" smtClean="0">
                <a:solidFill>
                  <a:srgbClr val="7030A0"/>
                </a:solidFill>
              </a:rPr>
              <a:t>manera explícita</a:t>
            </a:r>
            <a:r>
              <a:rPr lang="es-MX" sz="2400" smtClean="0"/>
              <a:t>, o a través de una </a:t>
            </a:r>
            <a:r>
              <a:rPr lang="es-MX" sz="2400" smtClean="0">
                <a:solidFill>
                  <a:srgbClr val="7030A0"/>
                </a:solidFill>
              </a:rPr>
              <a:t>condición lógica </a:t>
            </a:r>
            <a:r>
              <a:rPr lang="es-MX" sz="2400" smtClean="0"/>
              <a:t>que indica cuándo se ejecuta de nuevo y cuándo no. </a:t>
            </a:r>
          </a:p>
          <a:p>
            <a:pPr algn="just" eaLnBrk="1" hangingPunct="1"/>
            <a:endParaRPr lang="es-MX" sz="2400" smtClean="0"/>
          </a:p>
          <a:p>
            <a:pPr algn="just" eaLnBrk="1" hangingPunct="1"/>
            <a:r>
              <a:rPr lang="es-MX" sz="2400" smtClean="0"/>
              <a:t>A cada ejecución del bloque de instrucciones se le conoce como una iteración.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Sentencias de Repetición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778</TotalTime>
  <Words>906</Words>
  <Application>Microsoft Office PowerPoint</Application>
  <PresentationFormat>Presentación en pantalla (4:3)</PresentationFormat>
  <Paragraphs>183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Concurrencia</vt:lpstr>
      <vt:lpstr>Diagramas de Flujo parte II</vt:lpstr>
      <vt:lpstr>Tipos de Estructuras (Sentencias) </vt:lpstr>
      <vt:lpstr>Sentencias Secuenciales</vt:lpstr>
      <vt:lpstr>Sentencias de Control</vt:lpstr>
      <vt:lpstr>Condicional simple</vt:lpstr>
      <vt:lpstr>Condicional doble</vt:lpstr>
      <vt:lpstr>Condicional múltiple</vt:lpstr>
      <vt:lpstr>Diapositiva 8</vt:lpstr>
      <vt:lpstr>Sentencias de Repetición</vt:lpstr>
      <vt:lpstr>Mecanismos de iteración</vt:lpstr>
      <vt:lpstr>PARA</vt:lpstr>
      <vt:lpstr>Estructura del ciclo PARA</vt:lpstr>
      <vt:lpstr> Variables contadoras </vt:lpstr>
      <vt:lpstr>Variables acumuladoras</vt:lpstr>
      <vt:lpstr>Variables bandera</vt:lpstr>
      <vt:lpstr>Mientras</vt:lpstr>
      <vt:lpstr>Mientras</vt:lpstr>
      <vt:lpstr>Mientras</vt:lpstr>
      <vt:lpstr>Ejemplo: Escribe los primeros 10 números enteros</vt:lpstr>
      <vt:lpstr>Repetir Hasta Que</vt:lpstr>
      <vt:lpstr>Diapositiva 21</vt:lpstr>
      <vt:lpstr>Hacer Mientras</vt:lpstr>
      <vt:lpstr>Ejemplo: Escribe los primeros 10 números enteros</vt:lpstr>
      <vt:lpstr>Diapositiva 24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School</dc:title>
  <dc:creator>vikax</dc:creator>
  <cp:lastModifiedBy>USUARIO</cp:lastModifiedBy>
  <cp:revision>54</cp:revision>
  <dcterms:created xsi:type="dcterms:W3CDTF">2009-09-19T01:03:54Z</dcterms:created>
  <dcterms:modified xsi:type="dcterms:W3CDTF">2010-09-06T21:17:13Z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TC300061471033</vt:lpwstr>
  </property>
</Properties>
</file>